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677" r:id="rId2"/>
  </p:sldMasterIdLst>
  <p:notesMasterIdLst>
    <p:notesMasterId r:id="rId62"/>
  </p:notesMasterIdLst>
  <p:sldIdLst>
    <p:sldId id="323" r:id="rId3"/>
    <p:sldId id="258" r:id="rId4"/>
    <p:sldId id="259" r:id="rId5"/>
    <p:sldId id="324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327" r:id="rId18"/>
    <p:sldId id="330" r:id="rId19"/>
    <p:sldId id="326" r:id="rId20"/>
    <p:sldId id="335" r:id="rId21"/>
    <p:sldId id="325" r:id="rId22"/>
    <p:sldId id="329" r:id="rId23"/>
    <p:sldId id="331" r:id="rId24"/>
    <p:sldId id="332" r:id="rId25"/>
    <p:sldId id="334" r:id="rId26"/>
    <p:sldId id="333" r:id="rId27"/>
    <p:sldId id="328" r:id="rId28"/>
    <p:sldId id="340" r:id="rId29"/>
    <p:sldId id="339" r:id="rId30"/>
    <p:sldId id="337" r:id="rId31"/>
    <p:sldId id="342" r:id="rId32"/>
    <p:sldId id="338" r:id="rId33"/>
    <p:sldId id="336" r:id="rId34"/>
    <p:sldId id="345" r:id="rId35"/>
    <p:sldId id="346" r:id="rId36"/>
    <p:sldId id="297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</p:sldIdLst>
  <p:sldSz cx="9144000" cy="5143500" type="screen16x9"/>
  <p:notesSz cx="6858000" cy="9144000"/>
  <p:embeddedFontLst>
    <p:embeddedFont>
      <p:font typeface="Cascadia Mono" panose="020B0609020000020004" pitchFamily="49" charset="0"/>
      <p:regular r:id="rId63"/>
      <p:bold r:id="rId64"/>
    </p:embeddedFont>
    <p:embeddedFont>
      <p:font typeface="Roboto" panose="020B0604020202020204" charset="0"/>
      <p:regular r:id="rId65"/>
      <p:bold r:id="rId66"/>
      <p:italic r:id="rId67"/>
      <p:boldItalic r:id="rId68"/>
    </p:embeddedFont>
    <p:embeddedFont>
      <p:font typeface="Roboto Black" panose="020B0604020202020204" charset="0"/>
      <p:bold r:id="rId69"/>
      <p:boldItalic r:id="rId70"/>
    </p:embeddedFont>
    <p:embeddedFont>
      <p:font typeface="Calibri" panose="020F0502020204030204" pitchFamily="34" charset="0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00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049BB3-00C0-4E36-B14F-18F9014FF099}">
  <a:tblStyle styleId="{94049BB3-00C0-4E36-B14F-18F9014FF0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font" Target="fonts/font4.fntdata"/><Relationship Id="rId74" Type="http://schemas.openxmlformats.org/officeDocument/2006/relationships/font" Target="fonts/font12.fntdata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5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f224ada0c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f224ada0c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280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e23a80f73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2e23a80f73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Курсы разработаны с учетом требований к специалистам на открытые вакансии IT-компаний junior, middle и senior уровня</a:t>
            </a:r>
            <a:r>
              <a:rPr lang="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2baa635cc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g22baa635cc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8a1700b9f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8a1700b9f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109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919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5652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3148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305d12f4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305d12f4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61599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34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59077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57927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03094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3103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2971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82878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4669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8808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752d28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752d28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16685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36411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5144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61882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36323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f62e005416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f62e005416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f62e00541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f62e00541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f62e00541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f62e00541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752d28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752d28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6521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f62e00541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f62e00541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f62e005416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f62e005416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e3a70745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e3a70745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ccbf3106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ccbf3106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305d12f47_1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f305d12f47_1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dedc2a94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4" name="Google Shape;494;g2dedc2a94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15cf945bb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15cf945bb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https://otus.ru/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f69afabb4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0" name="Google Shape;530;g2f69afabb4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df6222e6a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df6222e6a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e3a707456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e3a7074569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ecea0cf1d8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ecea0cf1d8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ecea0cf1d8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ecea0cf1d8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ecea0cf1d8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ecea0cf1d8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ecea0cf1d8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ecea0cf1d8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ecea0cf1d8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ecea0cf1d8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e04b8b6756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e04b8b6756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e04b8b6756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e04b8b6756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e04b8b6756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e04b8b6756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a331324f2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g22a331324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305d12f47_1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305d12f47_1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e23a80f7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e23a80f7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 создаём курсы для IT-специалистов от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junior</a:t>
            </a: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до 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lead. </a:t>
            </a:r>
            <a:r>
              <a:rPr lang="ru" sz="1400">
                <a:solidFill>
                  <a:schemeClr val="dk1"/>
                </a:solidFill>
              </a:rPr>
              <a:t>Все наши преподаватели - действующие специалисты с опытом. Изначально мы создавали курсы для повышения квалификации действующих специалистов, но стали получать множество запросов на обучение с нуля, поэтому сейчас даем возможность любому человеку освоить специальность в области IT.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У Отус есть образовательная лицензия, поэтому наши курсы – это программы повышения квалификации и профессиональной переподготовки. Вы сможете получить официальное удостоверение или диплом, а также сделать налоговый вычет.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8" y="-10075"/>
            <a:ext cx="9161923" cy="51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1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30000" y="1310381"/>
            <a:ext cx="78624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916" y="-10078"/>
            <a:ext cx="6884874" cy="516365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8"/>
          <p:cNvSpPr txBox="1">
            <a:spLocks noGrp="1"/>
          </p:cNvSpPr>
          <p:nvPr>
            <p:ph type="subTitle" idx="1"/>
          </p:nvPr>
        </p:nvSpPr>
        <p:spPr>
          <a:xfrm>
            <a:off x="792250" y="4274231"/>
            <a:ext cx="5051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title"/>
          </p:nvPr>
        </p:nvSpPr>
        <p:spPr>
          <a:xfrm>
            <a:off x="792250" y="19215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  <a:defRPr sz="6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>
            <a:spLocks noGrp="1"/>
          </p:cNvSpPr>
          <p:nvPr>
            <p:ph type="title"/>
          </p:nvPr>
        </p:nvSpPr>
        <p:spPr>
          <a:xfrm>
            <a:off x="729150" y="18641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700"/>
              <a:buNone/>
              <a:defRPr sz="17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ubTitle" idx="2"/>
          </p:nvPr>
        </p:nvSpPr>
        <p:spPr>
          <a:xfrm>
            <a:off x="3135425" y="31312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700"/>
              <a:buNone/>
              <a:defRPr sz="17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ubTitle" idx="3"/>
          </p:nvPr>
        </p:nvSpPr>
        <p:spPr>
          <a:xfrm>
            <a:off x="3135425" y="34313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subTitle" idx="4"/>
          </p:nvPr>
        </p:nvSpPr>
        <p:spPr>
          <a:xfrm>
            <a:off x="3135425" y="38149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93" name="Google Shape;93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6857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ubTitle" idx="1"/>
          </p:nvPr>
        </p:nvSpPr>
        <p:spPr>
          <a:xfrm>
            <a:off x="4348975" y="20210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900"/>
              <a:buNone/>
              <a:defRPr sz="1900" b="1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ubTitle" idx="2"/>
          </p:nvPr>
        </p:nvSpPr>
        <p:spPr>
          <a:xfrm>
            <a:off x="4348975" y="2557594"/>
            <a:ext cx="4587900" cy="20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2" name="Google Shape;102;p2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03" name="Google Shape;103;p2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7"/>
          <p:cNvSpPr/>
          <p:nvPr/>
        </p:nvSpPr>
        <p:spPr>
          <a:xfrm>
            <a:off x="606200" y="12125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1"/>
          </p:nvPr>
        </p:nvSpPr>
        <p:spPr>
          <a:xfrm>
            <a:off x="805350" y="132242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8"/>
          <p:cNvSpPr/>
          <p:nvPr/>
        </p:nvSpPr>
        <p:spPr>
          <a:xfrm>
            <a:off x="606200" y="1212563"/>
            <a:ext cx="7938600" cy="356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8"/>
          <p:cNvSpPr txBox="1">
            <a:spLocks noGrp="1"/>
          </p:cNvSpPr>
          <p:nvPr>
            <p:ph type="subTitle" idx="1"/>
          </p:nvPr>
        </p:nvSpPr>
        <p:spPr>
          <a:xfrm>
            <a:off x="729150" y="132242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ourier New"/>
              <a:buNone/>
              <a:defRPr sz="15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9"/>
          <p:cNvSpPr txBox="1">
            <a:spLocks noGrp="1"/>
          </p:cNvSpPr>
          <p:nvPr>
            <p:ph type="subTitle" idx="1"/>
          </p:nvPr>
        </p:nvSpPr>
        <p:spPr>
          <a:xfrm>
            <a:off x="530000" y="1310381"/>
            <a:ext cx="78624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9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0"/>
          <p:cNvSpPr/>
          <p:nvPr/>
        </p:nvSpPr>
        <p:spPr>
          <a:xfrm>
            <a:off x="362300" y="12125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30"/>
          <p:cNvSpPr txBox="1">
            <a:spLocks noGrp="1"/>
          </p:cNvSpPr>
          <p:nvPr>
            <p:ph type="subTitle" idx="1"/>
          </p:nvPr>
        </p:nvSpPr>
        <p:spPr>
          <a:xfrm>
            <a:off x="500550" y="13224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subTitle" idx="2"/>
          </p:nvPr>
        </p:nvSpPr>
        <p:spPr>
          <a:xfrm>
            <a:off x="5555275" y="13224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500"/>
              <a:buNone/>
              <a:defRPr sz="15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2"/>
          </p:nvPr>
        </p:nvSpPr>
        <p:spPr>
          <a:xfrm>
            <a:off x="3891775" y="2252794"/>
            <a:ext cx="4587900" cy="20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image" Target="../media/image4.jpg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"/>
              <a:buNone/>
              <a:defRPr sz="3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4243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csharp/linq/get-started/introduction-to-linq-querie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api/system.linq.igrouping-2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otus.ru/lessons/csharp-professional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26" Type="http://schemas.openxmlformats.org/officeDocument/2006/relationships/image" Target="../media/image19.png"/><Relationship Id="rId3" Type="http://schemas.openxmlformats.org/officeDocument/2006/relationships/image" Target="../media/image38.png"/><Relationship Id="rId21" Type="http://schemas.openxmlformats.org/officeDocument/2006/relationships/image" Target="../media/image5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5" Type="http://schemas.openxmlformats.org/officeDocument/2006/relationships/image" Target="../media/image60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29" Type="http://schemas.openxmlformats.org/officeDocument/2006/relationships/image" Target="../media/image6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24" Type="http://schemas.openxmlformats.org/officeDocument/2006/relationships/image" Target="../media/image59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23" Type="http://schemas.openxmlformats.org/officeDocument/2006/relationships/image" Target="../media/image58.png"/><Relationship Id="rId28" Type="http://schemas.openxmlformats.org/officeDocument/2006/relationships/image" Target="../media/image62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Relationship Id="rId27" Type="http://schemas.openxmlformats.org/officeDocument/2006/relationships/image" Target="../media/image61.png"/><Relationship Id="rId30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26" Type="http://schemas.openxmlformats.org/officeDocument/2006/relationships/image" Target="../media/image88.png"/><Relationship Id="rId3" Type="http://schemas.openxmlformats.org/officeDocument/2006/relationships/image" Target="../media/image65.png"/><Relationship Id="rId21" Type="http://schemas.openxmlformats.org/officeDocument/2006/relationships/image" Target="../media/image83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5" Type="http://schemas.openxmlformats.org/officeDocument/2006/relationships/image" Target="../media/image87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29" Type="http://schemas.openxmlformats.org/officeDocument/2006/relationships/image" Target="../media/image9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24" Type="http://schemas.openxmlformats.org/officeDocument/2006/relationships/image" Target="../media/image86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28" Type="http://schemas.openxmlformats.org/officeDocument/2006/relationships/image" Target="../media/image90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Relationship Id="rId27" Type="http://schemas.openxmlformats.org/officeDocument/2006/relationships/image" Target="../media/image89.png"/><Relationship Id="rId30" Type="http://schemas.openxmlformats.org/officeDocument/2006/relationships/image" Target="../media/image9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3" Type="http://schemas.openxmlformats.org/officeDocument/2006/relationships/image" Target="../media/image93.png"/><Relationship Id="rId21" Type="http://schemas.openxmlformats.org/officeDocument/2006/relationships/image" Target="../media/image111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106.png"/><Relationship Id="rId20" Type="http://schemas.openxmlformats.org/officeDocument/2006/relationships/image" Target="../media/image11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24" Type="http://schemas.openxmlformats.org/officeDocument/2006/relationships/image" Target="../media/image114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23" Type="http://schemas.openxmlformats.org/officeDocument/2006/relationships/image" Target="../media/image113.png"/><Relationship Id="rId10" Type="http://schemas.openxmlformats.org/officeDocument/2006/relationships/image" Target="../media/image100.png"/><Relationship Id="rId19" Type="http://schemas.openxmlformats.org/officeDocument/2006/relationships/image" Target="../media/image109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Relationship Id="rId22" Type="http://schemas.openxmlformats.org/officeDocument/2006/relationships/image" Target="../media/image11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18" Type="http://schemas.openxmlformats.org/officeDocument/2006/relationships/image" Target="../media/image8.png"/><Relationship Id="rId26" Type="http://schemas.openxmlformats.org/officeDocument/2006/relationships/image" Target="../media/image133.png"/><Relationship Id="rId3" Type="http://schemas.openxmlformats.org/officeDocument/2006/relationships/image" Target="../media/image115.png"/><Relationship Id="rId21" Type="http://schemas.openxmlformats.org/officeDocument/2006/relationships/image" Target="../media/image129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127.png"/><Relationship Id="rId25" Type="http://schemas.openxmlformats.org/officeDocument/2006/relationships/image" Target="../media/image7.png"/><Relationship Id="rId2" Type="http://schemas.openxmlformats.org/officeDocument/2006/relationships/notesSlide" Target="../notesSlides/notesSlide55.xml"/><Relationship Id="rId16" Type="http://schemas.openxmlformats.org/officeDocument/2006/relationships/image" Target="../media/image13.png"/><Relationship Id="rId20" Type="http://schemas.openxmlformats.org/officeDocument/2006/relationships/image" Target="../media/image28.png"/><Relationship Id="rId29" Type="http://schemas.openxmlformats.org/officeDocument/2006/relationships/image" Target="../media/image13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24" Type="http://schemas.openxmlformats.org/officeDocument/2006/relationships/image" Target="../media/image132.png"/><Relationship Id="rId5" Type="http://schemas.openxmlformats.org/officeDocument/2006/relationships/image" Target="../media/image117.png"/><Relationship Id="rId15" Type="http://schemas.openxmlformats.org/officeDocument/2006/relationships/image" Target="../media/image14.png"/><Relationship Id="rId23" Type="http://schemas.openxmlformats.org/officeDocument/2006/relationships/image" Target="../media/image131.png"/><Relationship Id="rId28" Type="http://schemas.openxmlformats.org/officeDocument/2006/relationships/image" Target="../media/image134.png"/><Relationship Id="rId10" Type="http://schemas.openxmlformats.org/officeDocument/2006/relationships/image" Target="../media/image122.png"/><Relationship Id="rId19" Type="http://schemas.openxmlformats.org/officeDocument/2006/relationships/image" Target="../media/image128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Relationship Id="rId22" Type="http://schemas.openxmlformats.org/officeDocument/2006/relationships/image" Target="../media/image130.png"/><Relationship Id="rId27" Type="http://schemas.openxmlformats.org/officeDocument/2006/relationships/image" Target="../media/image12.png"/><Relationship Id="rId30" Type="http://schemas.openxmlformats.org/officeDocument/2006/relationships/image" Target="../media/image13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18" Type="http://schemas.openxmlformats.org/officeDocument/2006/relationships/image" Target="../media/image152.png"/><Relationship Id="rId3" Type="http://schemas.openxmlformats.org/officeDocument/2006/relationships/image" Target="../media/image137.png"/><Relationship Id="rId21" Type="http://schemas.openxmlformats.org/officeDocument/2006/relationships/image" Target="../media/image155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17" Type="http://schemas.openxmlformats.org/officeDocument/2006/relationships/image" Target="../media/image151.png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150.png"/><Relationship Id="rId20" Type="http://schemas.openxmlformats.org/officeDocument/2006/relationships/image" Target="../media/image15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5" Type="http://schemas.openxmlformats.org/officeDocument/2006/relationships/image" Target="../media/image149.png"/><Relationship Id="rId10" Type="http://schemas.openxmlformats.org/officeDocument/2006/relationships/image" Target="../media/image144.png"/><Relationship Id="rId19" Type="http://schemas.openxmlformats.org/officeDocument/2006/relationships/image" Target="../media/image153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Relationship Id="rId22" Type="http://schemas.openxmlformats.org/officeDocument/2006/relationships/image" Target="../media/image15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38" name="Google Shape;138;p32"/>
          <p:cNvSpPr txBox="1">
            <a:spLocks noGrp="1"/>
          </p:cNvSpPr>
          <p:nvPr>
            <p:ph type="title"/>
          </p:nvPr>
        </p:nvSpPr>
        <p:spPr>
          <a:xfrm>
            <a:off x="534600" y="1776000"/>
            <a:ext cx="76542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 dirty="0" err="1" smtClean="0"/>
              <a:t>Linq</a:t>
            </a:r>
            <a:r>
              <a:rPr lang="ru-RU" sz="4400" dirty="0" smtClean="0"/>
              <a:t> запросы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4136653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0"/>
          <p:cNvSpPr txBox="1"/>
          <p:nvPr/>
        </p:nvSpPr>
        <p:spPr>
          <a:xfrm>
            <a:off x="500550" y="330725"/>
            <a:ext cx="53511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latin typeface="Roboto"/>
                <a:ea typeface="Roboto"/>
                <a:cs typeface="Roboto"/>
                <a:sym typeface="Roboto"/>
              </a:rPr>
              <a:t>Направления курсов</a:t>
            </a:r>
            <a:endParaRPr sz="31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40"/>
          <p:cNvSpPr txBox="1"/>
          <p:nvPr/>
        </p:nvSpPr>
        <p:spPr>
          <a:xfrm>
            <a:off x="1674475" y="2546450"/>
            <a:ext cx="23445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Программирование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Инфраструктура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Тестирование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Аналитика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" name="Google Shape;21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6146" y="1736354"/>
            <a:ext cx="652375" cy="6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40"/>
          <p:cNvSpPr txBox="1"/>
          <p:nvPr/>
        </p:nvSpPr>
        <p:spPr>
          <a:xfrm>
            <a:off x="4700550" y="2546450"/>
            <a:ext cx="32994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Data Science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Управление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GameDev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Информационная безопасность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4" name="Google Shape;214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32221" y="1736354"/>
            <a:ext cx="652375" cy="6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0"/>
          <p:cNvSpPr/>
          <p:nvPr/>
        </p:nvSpPr>
        <p:spPr>
          <a:xfrm rot="1484150">
            <a:off x="6314870" y="625988"/>
            <a:ext cx="1710659" cy="553974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9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&gt;170 курсов</a:t>
            </a:r>
            <a:endParaRPr sz="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1"/>
          <p:cNvSpPr txBox="1"/>
          <p:nvPr/>
        </p:nvSpPr>
        <p:spPr>
          <a:xfrm>
            <a:off x="521225" y="1683400"/>
            <a:ext cx="21204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курсов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для junior, middle, senior специалистов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41"/>
          <p:cNvSpPr txBox="1"/>
          <p:nvPr/>
        </p:nvSpPr>
        <p:spPr>
          <a:xfrm>
            <a:off x="666425" y="1124124"/>
            <a:ext cx="1830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ru" sz="31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0+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2" name="Google Shape;222;p41"/>
          <p:cNvPicPr preferRelativeResize="0"/>
          <p:nvPr/>
        </p:nvPicPr>
        <p:blipFill rotWithShape="1">
          <a:blip r:embed="rId3">
            <a:alphaModFix/>
          </a:blip>
          <a:srcRect l="1114" r="1124"/>
          <a:stretch/>
        </p:blipFill>
        <p:spPr>
          <a:xfrm>
            <a:off x="6031050" y="0"/>
            <a:ext cx="3112951" cy="261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41"/>
          <p:cNvSpPr txBox="1"/>
          <p:nvPr/>
        </p:nvSpPr>
        <p:spPr>
          <a:xfrm>
            <a:off x="3074550" y="1683400"/>
            <a:ext cx="27987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преподавателей 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делятся знаниями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 реальными кейсами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1"/>
          <p:cNvSpPr txBox="1"/>
          <p:nvPr/>
        </p:nvSpPr>
        <p:spPr>
          <a:xfrm>
            <a:off x="3074550" y="1124114"/>
            <a:ext cx="1830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600+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1"/>
          <p:cNvSpPr txBox="1"/>
          <p:nvPr/>
        </p:nvSpPr>
        <p:spPr>
          <a:xfrm>
            <a:off x="3081224" y="3528225"/>
            <a:ext cx="1990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выпускников 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уже прошли обучение 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1"/>
          <p:cNvSpPr txBox="1"/>
          <p:nvPr/>
        </p:nvSpPr>
        <p:spPr>
          <a:xfrm>
            <a:off x="3081221" y="2968941"/>
            <a:ext cx="1830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38</a:t>
            </a: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 000+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41"/>
          <p:cNvSpPr txBox="1"/>
          <p:nvPr/>
        </p:nvSpPr>
        <p:spPr>
          <a:xfrm>
            <a:off x="5663573" y="3528217"/>
            <a:ext cx="31857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ИТ-специалистов 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сообществе, читают материалы, учатся</a:t>
            </a:r>
            <a:r>
              <a:rPr lang="ru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 общаются 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 наших площадках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41"/>
          <p:cNvSpPr txBox="1"/>
          <p:nvPr/>
        </p:nvSpPr>
        <p:spPr>
          <a:xfrm>
            <a:off x="5663572" y="2968941"/>
            <a:ext cx="27987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500</a:t>
            </a: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 000+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41"/>
          <p:cNvSpPr txBox="1"/>
          <p:nvPr/>
        </p:nvSpPr>
        <p:spPr>
          <a:xfrm>
            <a:off x="500550" y="330725"/>
            <a:ext cx="85206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latin typeface="Roboto"/>
                <a:ea typeface="Roboto"/>
                <a:cs typeface="Roboto"/>
                <a:sym typeface="Roboto"/>
              </a:rPr>
              <a:t>Мы в цифрах</a:t>
            </a:r>
            <a:endParaRPr sz="3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41"/>
          <p:cNvSpPr txBox="1"/>
          <p:nvPr/>
        </p:nvSpPr>
        <p:spPr>
          <a:xfrm>
            <a:off x="606575" y="3526275"/>
            <a:ext cx="18825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>
                <a:latin typeface="Roboto"/>
                <a:ea typeface="Roboto"/>
                <a:cs typeface="Roboto"/>
                <a:sym typeface="Roboto"/>
              </a:rPr>
              <a:t>лет </a:t>
            </a:r>
            <a:r>
              <a:rPr lang="ru" sz="1200">
                <a:latin typeface="Roboto"/>
                <a:ea typeface="Roboto"/>
                <a:cs typeface="Roboto"/>
                <a:sym typeface="Roboto"/>
              </a:rPr>
              <a:t>со дня основания компании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41"/>
          <p:cNvSpPr txBox="1"/>
          <p:nvPr/>
        </p:nvSpPr>
        <p:spPr>
          <a:xfrm>
            <a:off x="787650" y="2968950"/>
            <a:ext cx="11064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Linq</a:t>
            </a:r>
            <a:r>
              <a:rPr lang="en-US" dirty="0" smtClean="0"/>
              <a:t> (</a:t>
            </a:r>
            <a:r>
              <a:rPr lang="ru-RU" dirty="0" smtClean="0"/>
              <a:t>общие сведения</a:t>
            </a:r>
            <a:r>
              <a:rPr lang="en-US" dirty="0" smtClean="0"/>
              <a:t>)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вебинара</a:t>
            </a:r>
            <a:endParaRPr dirty="0"/>
          </a:p>
        </p:txBody>
      </p:sp>
      <p:graphicFrame>
        <p:nvGraphicFramePr>
          <p:cNvPr id="242" name="Google Shape;242;p43"/>
          <p:cNvGraphicFramePr/>
          <p:nvPr>
            <p:extLst>
              <p:ext uri="{D42A27DB-BD31-4B8C-83A1-F6EECF244321}">
                <p14:modId xmlns:p14="http://schemas.microsoft.com/office/powerpoint/2010/main" val="2263411008"/>
              </p:ext>
            </p:extLst>
          </p:nvPr>
        </p:nvGraphicFramePr>
        <p:xfrm>
          <a:off x="952500" y="1544194"/>
          <a:ext cx="7239000" cy="1147542"/>
        </p:xfrm>
        <a:graphic>
          <a:graphicData uri="http://schemas.openxmlformats.org/drawingml/2006/table">
            <a:tbl>
              <a:tblPr>
                <a:noFill/>
                <a:tableStyleId>{94049BB3-00C0-4E36-B14F-18F9014FF099}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Узнать,</a:t>
                      </a:r>
                      <a:r>
                        <a:rPr lang="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что такое </a:t>
                      </a:r>
                      <a:r>
                        <a:rPr lang="en-US" baseline="0" dirty="0" err="1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linq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Познакомиться</a:t>
                      </a:r>
                      <a:r>
                        <a:rPr lang="en-US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 провайдерами данных </a:t>
                      </a:r>
                      <a:r>
                        <a:rPr lang="en-US" baseline="0" dirty="0" err="1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linq</a:t>
                      </a:r>
                      <a:r>
                        <a:rPr lang="ru-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-запросов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Познакомиться с синтаксисом запросов </a:t>
                      </a:r>
                      <a:r>
                        <a:rPr lang="en-US" dirty="0" err="1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linq</a:t>
                      </a:r>
                      <a:endParaRPr lang="en-US" dirty="0" smtClean="0">
                        <a:solidFill>
                          <a:srgbClr val="3F3F3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43" name="Google Shape;2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Что такое </a:t>
            </a:r>
            <a:r>
              <a:rPr lang="en-US" dirty="0" err="1" smtClean="0"/>
              <a:t>linq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Что такое </a:t>
            </a:r>
            <a:r>
              <a:rPr lang="en-US" dirty="0" err="1" smtClean="0"/>
              <a:t>linq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369325"/>
            <a:ext cx="7666200" cy="20828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lvl="0" indent="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None/>
            </a:pPr>
            <a:r>
              <a:rPr lang="en-US" dirty="0" err="1"/>
              <a:t>Linq</a:t>
            </a:r>
            <a:r>
              <a:rPr lang="ru-RU" dirty="0"/>
              <a:t>(</a:t>
            </a:r>
            <a:r>
              <a:rPr lang="en-US" b="1" dirty="0"/>
              <a:t>Language Integrated Query</a:t>
            </a:r>
            <a:r>
              <a:rPr lang="ru-RU" dirty="0"/>
              <a:t>) – это синтаксис в .</a:t>
            </a:r>
            <a:r>
              <a:rPr lang="en-US" dirty="0"/>
              <a:t>net</a:t>
            </a:r>
            <a:r>
              <a:rPr lang="ru-RU" dirty="0"/>
              <a:t>-языках, спроектированный для работы с источниками данных, так как коллекции, базы данных, </a:t>
            </a:r>
            <a:r>
              <a:rPr lang="en-US" dirty="0"/>
              <a:t>XML</a:t>
            </a:r>
            <a:r>
              <a:rPr lang="ru-RU" dirty="0" smtClean="0"/>
              <a:t>-доку</a:t>
            </a:r>
            <a:r>
              <a:rPr lang="ru-RU" dirty="0"/>
              <a:t>м</a:t>
            </a:r>
            <a:r>
              <a:rPr lang="ru-RU" dirty="0" smtClean="0"/>
              <a:t>енты </a:t>
            </a:r>
            <a:r>
              <a:rPr lang="ru-RU" dirty="0"/>
              <a:t>и пр</a:t>
            </a:r>
            <a:r>
              <a:rPr lang="ru-RU" dirty="0" smtClean="0"/>
              <a:t>.</a:t>
            </a:r>
          </a:p>
          <a:p>
            <a:pPr marL="120650" lvl="0" indent="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None/>
            </a:pP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dirty="0" smtClean="0"/>
              <a:t>запрос – это </a:t>
            </a:r>
            <a:r>
              <a:rPr lang="ru-RU" dirty="0"/>
              <a:t>способ выполнения операций с </a:t>
            </a:r>
            <a:r>
              <a:rPr lang="ru-RU" dirty="0" smtClean="0"/>
              <a:t>данными, </a:t>
            </a:r>
            <a:r>
              <a:rPr lang="ru-RU" dirty="0"/>
              <a:t>который интегрирован </a:t>
            </a:r>
            <a:r>
              <a:rPr lang="ru-RU" dirty="0" smtClean="0"/>
              <a:t>в </a:t>
            </a:r>
            <a:r>
              <a:rPr lang="ru-RU" dirty="0"/>
              <a:t>язык.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Из чего состоит </a:t>
            </a:r>
            <a:r>
              <a:rPr lang="en-US" dirty="0" err="1" smtClean="0"/>
              <a:t>linq</a:t>
            </a:r>
            <a:r>
              <a:rPr lang="ru-RU" dirty="0" smtClean="0"/>
              <a:t>-запрос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374072" y="1149927"/>
            <a:ext cx="4266695" cy="3267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lvl="0" indent="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None/>
            </a:pPr>
            <a:r>
              <a:rPr lang="ru-RU" dirty="0" smtClean="0"/>
              <a:t>Все </a:t>
            </a:r>
            <a:r>
              <a:rPr lang="en-US" dirty="0" err="1" smtClean="0"/>
              <a:t>linq</a:t>
            </a:r>
            <a:r>
              <a:rPr lang="en-US" dirty="0" smtClean="0"/>
              <a:t>–</a:t>
            </a:r>
            <a:r>
              <a:rPr lang="ru-RU" dirty="0" smtClean="0"/>
              <a:t>запросы</a:t>
            </a:r>
            <a:r>
              <a:rPr lang="en-US" dirty="0" smtClean="0"/>
              <a:t> </a:t>
            </a:r>
            <a:r>
              <a:rPr lang="ru-RU" dirty="0" smtClean="0"/>
              <a:t>подразумевают в себе 3 следующий действия: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ru-RU" dirty="0" smtClean="0"/>
              <a:t>Выбор источника данных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ru-RU" dirty="0" smtClean="0"/>
              <a:t>Описание тела запроса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ru-RU" dirty="0" smtClean="0"/>
              <a:t>Выполнение запроса</a:t>
            </a:r>
            <a:endParaRPr dirty="0"/>
          </a:p>
        </p:txBody>
      </p:sp>
      <p:pic>
        <p:nvPicPr>
          <p:cNvPr id="1026" name="Picture 2" descr="Diagram of the complete LINQ query operation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976" y="1083872"/>
            <a:ext cx="288607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43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Отложенное и немедленное выполнение</a:t>
            </a:r>
            <a:endParaRPr dirty="0"/>
          </a:p>
        </p:txBody>
      </p:sp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414411" y="1247564"/>
            <a:ext cx="8265763" cy="2993131"/>
          </a:xfrm>
        </p:spPr>
        <p:txBody>
          <a:bodyPr>
            <a:normAutofit/>
          </a:bodyPr>
          <a:lstStyle/>
          <a:p>
            <a:pPr marL="120650" indent="0">
              <a:buNone/>
            </a:pPr>
            <a:r>
              <a:rPr lang="ru-RU" b="1" dirty="0"/>
              <a:t>Отложенное выполнение (</a:t>
            </a:r>
            <a:r>
              <a:rPr lang="ru-RU" b="1" dirty="0" err="1"/>
              <a:t>Deferred</a:t>
            </a:r>
            <a:r>
              <a:rPr lang="ru-RU" b="1" dirty="0"/>
              <a:t> </a:t>
            </a:r>
            <a:r>
              <a:rPr lang="ru-RU" b="1" dirty="0" err="1"/>
              <a:t>Execution</a:t>
            </a:r>
            <a:r>
              <a:rPr lang="ru-RU" b="1" dirty="0"/>
              <a:t>)</a:t>
            </a:r>
            <a:r>
              <a:rPr lang="ru-RU" dirty="0"/>
              <a:t> в LINQ — это механизм, при котором запрос не выполняется в момент его создания, а </a:t>
            </a:r>
            <a:r>
              <a:rPr lang="ru-RU" dirty="0" smtClean="0"/>
              <a:t>откладывается </a:t>
            </a:r>
            <a:r>
              <a:rPr lang="ru-RU" dirty="0"/>
              <a:t>до тех пор, пока к данным не будет фактического обращения</a:t>
            </a:r>
            <a:r>
              <a:rPr lang="ru-RU" dirty="0" smtClean="0"/>
              <a:t>.</a:t>
            </a:r>
          </a:p>
          <a:p>
            <a:pPr marL="120650" indent="0">
              <a:buNone/>
            </a:pPr>
            <a:r>
              <a:rPr lang="ru-RU" dirty="0"/>
              <a:t>Существуют методы, которые вызывают </a:t>
            </a:r>
            <a:r>
              <a:rPr lang="ru-RU" b="1" dirty="0"/>
              <a:t>немедленное выполнение</a:t>
            </a:r>
            <a:r>
              <a:rPr lang="ru-RU" dirty="0"/>
              <a:t> запроса и загрузку данных в память. В основном это агрегатные функции и методы возвращения коллекции</a:t>
            </a:r>
            <a:r>
              <a:rPr lang="ru-RU" dirty="0" smtClean="0"/>
              <a:t>.</a:t>
            </a:r>
            <a:endParaRPr lang="en-US" dirty="0" smtClean="0"/>
          </a:p>
          <a:p>
            <a:pPr marL="120650" indent="0">
              <a:buNone/>
            </a:pPr>
            <a:r>
              <a:rPr lang="ru-RU" dirty="0" smtClean="0">
                <a:hlinkClick r:id="rId3"/>
              </a:rPr>
              <a:t>Классификационная таблица</a:t>
            </a:r>
            <a:endParaRPr lang="ru-RU" dirty="0" smtClean="0"/>
          </a:p>
          <a:p>
            <a:pPr marL="12065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275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Провайдеры данных </a:t>
            </a: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dirty="0" smtClean="0"/>
              <a:t>запросов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44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Провайдеры данных, доступные в </a:t>
            </a:r>
            <a:r>
              <a:rPr lang="en-US" dirty="0" err="1" smtClean="0"/>
              <a:t>linq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7947711" cy="3551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Все запросы можно отправлять в любой источник данных, реализующий интерфейс </a:t>
            </a:r>
            <a:r>
              <a:rPr lang="en-US" dirty="0" err="1" smtClean="0"/>
              <a:t>IEnumerable</a:t>
            </a:r>
            <a:r>
              <a:rPr lang="en-US" dirty="0" smtClean="0"/>
              <a:t>&lt;T&gt;</a:t>
            </a:r>
            <a:r>
              <a:rPr lang="ru-RU" dirty="0" smtClean="0"/>
              <a:t>, такие как:</a:t>
            </a:r>
          </a:p>
          <a:p>
            <a:pPr marL="463550" indent="-342900">
              <a:buFont typeface="+mj-lt"/>
              <a:buAutoNum type="arabicPeriod"/>
            </a:pPr>
            <a:r>
              <a:rPr lang="ru-RU" b="1" dirty="0" smtClean="0"/>
              <a:t>LINQ </a:t>
            </a:r>
            <a:r>
              <a:rPr lang="ru-RU" b="1" dirty="0" err="1"/>
              <a:t>to</a:t>
            </a:r>
            <a:r>
              <a:rPr lang="ru-RU" b="1" dirty="0"/>
              <a:t> </a:t>
            </a:r>
            <a:r>
              <a:rPr lang="ru-RU" b="1" dirty="0" err="1"/>
              <a:t>Objects</a:t>
            </a:r>
            <a:r>
              <a:rPr lang="ru-RU" dirty="0"/>
              <a:t>: применяется для работы с массивами и коллекциями</a:t>
            </a:r>
          </a:p>
          <a:p>
            <a:pPr marL="463550" indent="-342900">
              <a:buFont typeface="+mj-lt"/>
              <a:buAutoNum type="arabicPeriod"/>
            </a:pPr>
            <a:r>
              <a:rPr lang="ru-RU" b="1" dirty="0"/>
              <a:t>LINQ </a:t>
            </a:r>
            <a:r>
              <a:rPr lang="ru-RU" b="1" dirty="0" err="1"/>
              <a:t>to</a:t>
            </a:r>
            <a:r>
              <a:rPr lang="ru-RU" b="1" dirty="0"/>
              <a:t> </a:t>
            </a:r>
            <a:r>
              <a:rPr lang="ru-RU" b="1" dirty="0" err="1"/>
              <a:t>Entities</a:t>
            </a:r>
            <a:r>
              <a:rPr lang="ru-RU" dirty="0"/>
              <a:t>: используется при обращении к базам данных через технологию </a:t>
            </a:r>
            <a:r>
              <a:rPr lang="ru-RU" dirty="0" err="1"/>
              <a:t>Entity</a:t>
            </a:r>
            <a:r>
              <a:rPr lang="ru-RU" dirty="0"/>
              <a:t> </a:t>
            </a:r>
            <a:r>
              <a:rPr lang="ru-RU" dirty="0" err="1"/>
              <a:t>Framework</a:t>
            </a:r>
            <a:endParaRPr lang="ru-RU" dirty="0"/>
          </a:p>
          <a:p>
            <a:pPr marL="463550" indent="-342900">
              <a:buFont typeface="+mj-lt"/>
              <a:buAutoNum type="arabicPeriod"/>
            </a:pPr>
            <a:r>
              <a:rPr lang="ru-RU" b="1" dirty="0"/>
              <a:t>LINQ </a:t>
            </a:r>
            <a:r>
              <a:rPr lang="ru-RU" b="1" dirty="0" err="1"/>
              <a:t>to</a:t>
            </a:r>
            <a:r>
              <a:rPr lang="ru-RU" b="1" dirty="0"/>
              <a:t> XML</a:t>
            </a:r>
            <a:r>
              <a:rPr lang="ru-RU" dirty="0"/>
              <a:t>: применяется при работе с файлами XML</a:t>
            </a:r>
          </a:p>
          <a:p>
            <a:pPr marL="463550" indent="-342900">
              <a:buFont typeface="+mj-lt"/>
              <a:buAutoNum type="arabicPeriod"/>
            </a:pPr>
            <a:r>
              <a:rPr lang="ru-RU" b="1" dirty="0"/>
              <a:t>LINQ </a:t>
            </a:r>
            <a:r>
              <a:rPr lang="ru-RU" b="1" dirty="0" err="1"/>
              <a:t>to</a:t>
            </a:r>
            <a:r>
              <a:rPr lang="ru-RU" b="1" dirty="0"/>
              <a:t> </a:t>
            </a:r>
            <a:r>
              <a:rPr lang="ru-RU" b="1" dirty="0" err="1"/>
              <a:t>DataSet</a:t>
            </a:r>
            <a:r>
              <a:rPr lang="ru-RU" dirty="0"/>
              <a:t>: применяется при работе с объектом </a:t>
            </a:r>
            <a:r>
              <a:rPr lang="ru-RU" dirty="0" err="1"/>
              <a:t>DataSet</a:t>
            </a:r>
            <a:endParaRPr lang="ru-RU" dirty="0"/>
          </a:p>
          <a:p>
            <a:pPr marL="463550" indent="-342900">
              <a:buFont typeface="+mj-lt"/>
              <a:buAutoNum type="arabicPeriod"/>
            </a:pPr>
            <a:r>
              <a:rPr lang="ru-RU" b="1" dirty="0" err="1"/>
              <a:t>Parallel</a:t>
            </a:r>
            <a:r>
              <a:rPr lang="ru-RU" b="1" dirty="0"/>
              <a:t> LINQ (PLINQ)</a:t>
            </a:r>
            <a:r>
              <a:rPr lang="ru-RU" dirty="0"/>
              <a:t>: используется для выполнения параллельных запросов</a:t>
            </a:r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endParaRPr lang="ru-RU" dirty="0" smtClean="0"/>
          </a:p>
          <a:p>
            <a:pPr>
              <a:buFontTx/>
              <a:buChar char="-"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03147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 txBox="1"/>
          <p:nvPr/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Проверить, идет ли запись</a:t>
            </a:r>
            <a:endParaRPr sz="2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33"/>
          <p:cNvSpPr txBox="1"/>
          <p:nvPr/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Напишите 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«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»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 чат, если меня слышно и видно</a:t>
            </a:r>
            <a:endParaRPr sz="35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3"/>
          <p:cNvPicPr preferRelativeResize="0"/>
          <p:nvPr/>
        </p:nvPicPr>
        <p:blipFill rotWithShape="1">
          <a:blip r:embed="rId5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Варианты синтаксиса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1438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Варианты написания запросов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374072" y="1149927"/>
            <a:ext cx="8028709" cy="34497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lvl="0" indent="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None/>
            </a:pPr>
            <a:r>
              <a:rPr lang="ru-RU" dirty="0" smtClean="0"/>
              <a:t>Существует 2 формы написания</a:t>
            </a:r>
            <a:r>
              <a:rPr lang="en-US" dirty="0"/>
              <a:t> </a:t>
            </a: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dirty="0" smtClean="0"/>
              <a:t>запросов: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ru-RU" dirty="0" smtClean="0"/>
              <a:t>Декларативный синтаксис/синтаксис запросов/</a:t>
            </a:r>
            <a:r>
              <a:rPr lang="en-US" dirty="0" smtClean="0"/>
              <a:t>SQL-</a:t>
            </a:r>
            <a:r>
              <a:rPr lang="ru-RU" dirty="0" smtClean="0"/>
              <a:t>подобный синтаксис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en-US" dirty="0" smtClean="0"/>
              <a:t>Fluent API/</a:t>
            </a:r>
            <a:r>
              <a:rPr lang="ru-RU" dirty="0" smtClean="0"/>
              <a:t>Метод-синтаксис/</a:t>
            </a:r>
            <a:r>
              <a:rPr lang="ru-RU" dirty="0" err="1" smtClean="0"/>
              <a:t>Недекларативный</a:t>
            </a:r>
            <a:r>
              <a:rPr lang="ru-RU" dirty="0" smtClean="0"/>
              <a:t> синтаксис</a:t>
            </a:r>
          </a:p>
        </p:txBody>
      </p:sp>
    </p:spTree>
    <p:extLst>
      <p:ext uri="{BB962C8B-B14F-4D97-AF65-F5344CB8AC3E}">
        <p14:creationId xmlns:p14="http://schemas.microsoft.com/office/powerpoint/2010/main" val="183349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Декларативный синтаксис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64284" y="2680854"/>
            <a:ext cx="8028709" cy="1787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120650" indent="0">
              <a:buNone/>
            </a:pPr>
            <a:r>
              <a:rPr lang="ru-RU" dirty="0"/>
              <a:t>При использовании декларативного синтаксиса всегда используются 3 предложения:</a:t>
            </a:r>
          </a:p>
          <a:p>
            <a:pPr marL="463550" indent="-34290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rom</a:t>
            </a:r>
            <a:r>
              <a:rPr lang="en-US" dirty="0" smtClean="0"/>
              <a:t> </a:t>
            </a:r>
            <a:r>
              <a:rPr lang="ru-RU" dirty="0" smtClean="0"/>
              <a:t>– указывается псевдоним элемента источника </a:t>
            </a:r>
            <a:r>
              <a:rPr lang="ru-RU" dirty="0"/>
              <a:t>данных</a:t>
            </a:r>
            <a:r>
              <a:rPr lang="ru-RU" dirty="0" smtClean="0"/>
              <a:t>;</a:t>
            </a:r>
          </a:p>
          <a:p>
            <a:pPr marL="463550" indent="-34290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</a:t>
            </a:r>
            <a:r>
              <a:rPr lang="en-US" dirty="0" smtClean="0"/>
              <a:t> - </a:t>
            </a:r>
            <a:r>
              <a:rPr lang="ru-RU" dirty="0" smtClean="0"/>
              <a:t>указывается источник данных</a:t>
            </a:r>
            <a:r>
              <a:rPr lang="en-US" dirty="0" smtClean="0"/>
              <a:t>;</a:t>
            </a:r>
            <a:endParaRPr lang="ru-RU" dirty="0"/>
          </a:p>
          <a:p>
            <a:pPr marL="463550" indent="-342900">
              <a:buFont typeface="+mj-lt"/>
              <a:buAutoNum type="arabicPeriod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ru-RU" dirty="0" smtClean="0"/>
              <a:t>/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group</a:t>
            </a:r>
            <a:r>
              <a:rPr lang="ru-RU" dirty="0" smtClean="0"/>
              <a:t> </a:t>
            </a:r>
            <a:r>
              <a:rPr lang="ru-RU" dirty="0"/>
              <a:t>– возвращаемые элементы данных.</a:t>
            </a:r>
            <a:endParaRPr lang="ru-RU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43" y="1067232"/>
            <a:ext cx="794385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1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Fluent-</a:t>
            </a:r>
            <a:r>
              <a:rPr lang="ru-RU" dirty="0" smtClean="0"/>
              <a:t>синтаксис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4336493" cy="24917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/>
              <a:t>При использовании </a:t>
            </a:r>
            <a:r>
              <a:rPr lang="ru-RU" dirty="0" err="1" smtClean="0"/>
              <a:t>недекларативного</a:t>
            </a:r>
            <a:r>
              <a:rPr lang="ru-RU" dirty="0" smtClean="0"/>
              <a:t> синтаксиса используются методы расширения интерфейса </a:t>
            </a:r>
            <a:r>
              <a:rPr lang="en-US" dirty="0" err="1" smtClean="0"/>
              <a:t>IEnumerable</a:t>
            </a:r>
            <a:r>
              <a:rPr lang="en-US" dirty="0" smtClean="0"/>
              <a:t>&lt;T&gt;</a:t>
            </a:r>
            <a:r>
              <a:rPr lang="ru-RU" dirty="0" smtClean="0"/>
              <a:t>.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280992" y="3012506"/>
            <a:ext cx="2902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var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query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</a:rPr>
              <a:t>= </a:t>
            </a:r>
            <a:endParaRPr lang="en-US" dirty="0" smtClean="0">
              <a:latin typeface="Cascadia Mono" panose="020B0609020000020004" pitchFamily="49" charset="0"/>
            </a:endParaRP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numbers</a:t>
            </a:r>
          </a:p>
          <a:p>
            <a:r>
              <a:rPr lang="en-US" dirty="0" smtClean="0">
                <a:latin typeface="Cascadia Mono" panose="020B0609020000020004" pitchFamily="49" charset="0"/>
              </a:rPr>
              <a:t>.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ascadia Mono" panose="020B0609020000020004" pitchFamily="49" charset="0"/>
              </a:rPr>
              <a:t>Where</a:t>
            </a:r>
            <a:r>
              <a:rPr lang="en-US" dirty="0" smtClean="0">
                <a:latin typeface="Cascadia Mono" panose="020B0609020000020004" pitchFamily="49" charset="0"/>
              </a:rPr>
              <a:t>(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</a:rPr>
              <a:t>=&gt;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dirty="0">
                <a:latin typeface="Cascadia Mono" panose="020B0609020000020004" pitchFamily="49" charset="0"/>
              </a:rPr>
              <a:t> &gt; </a:t>
            </a:r>
            <a:r>
              <a:rPr lang="en-US" dirty="0" smtClean="0">
                <a:latin typeface="Cascadia Mono" panose="020B0609020000020004" pitchFamily="49" charset="0"/>
              </a:rPr>
              <a:t>0)</a:t>
            </a:r>
          </a:p>
          <a:p>
            <a:r>
              <a:rPr lang="en-US" dirty="0" smtClean="0">
                <a:latin typeface="Cascadia Mono" panose="020B0609020000020004" pitchFamily="49" charset="0"/>
              </a:rPr>
              <a:t>.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dirty="0">
                <a:latin typeface="Cascadia Mono" panose="020B0609020000020004" pitchFamily="49" charset="0"/>
              </a:rPr>
              <a:t>=&gt;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dirty="0">
                <a:latin typeface="Cascadia Mono" panose="020B0609020000020004" pitchFamily="49" charset="0"/>
              </a:rPr>
              <a:t>);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280992" y="1234030"/>
            <a:ext cx="30016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var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query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</a:rPr>
              <a:t>= </a:t>
            </a:r>
            <a:endParaRPr lang="en-US" dirty="0" smtClean="0">
              <a:latin typeface="Cascadia Mono" panose="020B0609020000020004" pitchFamily="49" charset="0"/>
            </a:endParaRP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	from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numbers</a:t>
            </a:r>
          </a:p>
          <a:p>
            <a:r>
              <a:rPr lang="en-US" dirty="0">
                <a:latin typeface="Cascadia Mono" panose="020B0609020000020004" pitchFamily="49" charset="0"/>
              </a:rPr>
              <a:t>     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where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</a:t>
            </a:r>
            <a:r>
              <a:rPr lang="en-US" dirty="0">
                <a:latin typeface="Cascadia Mono" panose="020B0609020000020004" pitchFamily="49" charset="0"/>
              </a:rPr>
              <a:t> &gt; </a:t>
            </a:r>
            <a:r>
              <a:rPr lang="en-US" dirty="0" smtClean="0">
                <a:latin typeface="Cascadia Mono" panose="020B0609020000020004" pitchFamily="49" charset="0"/>
              </a:rPr>
              <a:t>0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</a:rPr>
              <a:t>     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select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</a:t>
            </a:r>
            <a:r>
              <a:rPr lang="en-US" dirty="0">
                <a:latin typeface="Cascadia Mono" panose="020B0609020000020004" pitchFamily="49" charset="0"/>
              </a:rPr>
              <a:t>;</a:t>
            </a:r>
            <a:endParaRPr lang="ru-RU" dirty="0"/>
          </a:p>
        </p:txBody>
      </p:sp>
      <p:sp>
        <p:nvSpPr>
          <p:cNvPr id="6" name="Стрелка вниз 5"/>
          <p:cNvSpPr/>
          <p:nvPr/>
        </p:nvSpPr>
        <p:spPr>
          <a:xfrm>
            <a:off x="6384242" y="2239617"/>
            <a:ext cx="553271" cy="772889"/>
          </a:xfrm>
          <a:prstGeom prst="downArrow">
            <a:avLst>
              <a:gd name="adj1" fmla="val 50000"/>
              <a:gd name="adj2" fmla="val 823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446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Плюсы и минусы различных подходов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7947711" cy="3551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120650" indent="0">
              <a:buNone/>
            </a:pPr>
            <a:r>
              <a:rPr lang="ru-RU" dirty="0" smtClean="0"/>
              <a:t>Декларативный подход не поддерживает:</a:t>
            </a:r>
          </a:p>
          <a:p>
            <a:pPr>
              <a:buFontTx/>
              <a:buChar char="-"/>
            </a:pPr>
            <a:r>
              <a:rPr lang="ru-RU" dirty="0" smtClean="0"/>
              <a:t>Методы агрегирования: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Sum()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Count()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Max()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Min()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Average()</a:t>
            </a:r>
            <a:r>
              <a:rPr lang="en-US" dirty="0" smtClean="0"/>
              <a:t>;</a:t>
            </a:r>
          </a:p>
          <a:p>
            <a:pPr>
              <a:buFontTx/>
              <a:buChar char="-"/>
            </a:pPr>
            <a:r>
              <a:rPr lang="ru-RU" dirty="0" smtClean="0"/>
              <a:t>Методы пагинации</a:t>
            </a:r>
            <a:r>
              <a:rPr lang="en-US" dirty="0"/>
              <a:t>:</a:t>
            </a:r>
            <a:r>
              <a:rPr lang="ru-RU" dirty="0" smtClean="0"/>
              <a:t>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Skip()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SkipWhile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Take()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TakeWhile</a:t>
            </a:r>
            <a:r>
              <a:rPr lang="en-US" sz="18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</a:p>
          <a:p>
            <a:pPr>
              <a:buFontTx/>
              <a:buChar char="-"/>
            </a:pPr>
            <a:r>
              <a:rPr lang="ru-RU" dirty="0" smtClean="0"/>
              <a:t>Метод</a:t>
            </a:r>
            <a:r>
              <a:rPr lang="ru-RU" dirty="0"/>
              <a:t>ы</a:t>
            </a:r>
            <a:r>
              <a:rPr lang="en-US" dirty="0" smtClean="0"/>
              <a:t> </a:t>
            </a:r>
            <a:r>
              <a:rPr lang="ru-RU" dirty="0"/>
              <a:t>для работы с порядком </a:t>
            </a:r>
            <a:r>
              <a:rPr lang="ru-RU" dirty="0" smtClean="0"/>
              <a:t>элементов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ThenBy</a:t>
            </a:r>
            <a:r>
              <a:rPr lang="ru-RU" sz="16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ru-RU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ThenByDescending</a:t>
            </a:r>
            <a:r>
              <a:rPr lang="ru-RU" sz="16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en-US" sz="16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ru-RU" sz="1600" dirty="0" smtClean="0"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ru-RU" dirty="0"/>
              <a:t>Методы для работы с </a:t>
            </a:r>
            <a:r>
              <a:rPr lang="ru-RU" dirty="0" smtClean="0"/>
              <a:t>множествами: </a:t>
            </a:r>
            <a:r>
              <a:rPr lang="ru-RU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Distinct</a:t>
            </a:r>
            <a:r>
              <a:rPr lang="ru-RU" sz="16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ru-RU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Union</a:t>
            </a:r>
            <a:r>
              <a:rPr lang="ru-RU" sz="16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ru-RU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Intersect</a:t>
            </a:r>
            <a:r>
              <a:rPr lang="ru-RU" sz="16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ru-RU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Except</a:t>
            </a:r>
            <a:r>
              <a:rPr lang="ru-RU" sz="16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en-US" sz="16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</a:p>
          <a:p>
            <a:pPr>
              <a:buFontTx/>
              <a:buChar char="-"/>
            </a:pPr>
            <a:r>
              <a:rPr lang="ru-RU" dirty="0" smtClean="0"/>
              <a:t>Отсутствует операция </a:t>
            </a:r>
            <a:r>
              <a:rPr lang="ru-RU" dirty="0"/>
              <a:t>группового соединения </a:t>
            </a:r>
            <a:r>
              <a:rPr lang="ru-RU" dirty="0" smtClean="0"/>
              <a:t>(</a:t>
            </a:r>
            <a:r>
              <a:rPr lang="ru-RU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GroupJoin</a:t>
            </a:r>
            <a:r>
              <a:rPr lang="ru-RU" dirty="0" smtClean="0"/>
              <a:t>) </a:t>
            </a:r>
          </a:p>
          <a:p>
            <a:pPr>
              <a:buFontTx/>
              <a:buChar char="-"/>
            </a:pPr>
            <a:r>
              <a:rPr lang="ru-RU" dirty="0"/>
              <a:t>Экзистенциальные запросы</a:t>
            </a:r>
            <a:r>
              <a:rPr lang="ru-RU" dirty="0" smtClean="0"/>
              <a:t>: </a:t>
            </a:r>
            <a:r>
              <a:rPr lang="ru-RU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Any</a:t>
            </a:r>
            <a:r>
              <a:rPr lang="ru-RU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(), </a:t>
            </a:r>
            <a:r>
              <a:rPr lang="ru-RU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All</a:t>
            </a:r>
            <a:r>
              <a:rPr lang="ru-RU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(), </a:t>
            </a:r>
            <a:r>
              <a:rPr lang="ru-RU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Contains</a:t>
            </a:r>
            <a:r>
              <a:rPr lang="ru-RU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5662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Плюсы и минусы различных подходов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7947711" cy="3551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Метод-синтаксис не поддерживает:</a:t>
            </a:r>
          </a:p>
          <a:p>
            <a:pPr>
              <a:buFontTx/>
              <a:buChar char="-"/>
            </a:pPr>
            <a:r>
              <a:rPr lang="ru-RU" dirty="0" smtClean="0"/>
              <a:t>Запросы с ключевым словом </a:t>
            </a:r>
            <a:r>
              <a:rPr lang="ru-RU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let</a:t>
            </a:r>
            <a:r>
              <a:rPr lang="en-US" dirty="0" smtClean="0"/>
              <a:t>;</a:t>
            </a:r>
          </a:p>
          <a:p>
            <a:pPr>
              <a:buFontTx/>
              <a:buChar char="-"/>
            </a:pPr>
            <a:r>
              <a:rPr lang="ru-RU" dirty="0" smtClean="0"/>
              <a:t>Запросы с ключевым словом</a:t>
            </a:r>
            <a:r>
              <a:rPr lang="en-US" dirty="0" smtClean="0"/>
              <a:t> </a:t>
            </a:r>
            <a:r>
              <a:rPr lang="ru-RU" sz="1400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lang="ru-RU" sz="1400" dirty="0" smtClea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ru-RU" dirty="0" smtClean="0"/>
          </a:p>
          <a:p>
            <a:pPr>
              <a:buFontTx/>
              <a:buChar char="-"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91387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4" y="396400"/>
            <a:ext cx="7730575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Категории запросов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243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Категории запросов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7947711" cy="3551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Категории запросов делятся на 3 большие группы:</a:t>
            </a:r>
          </a:p>
          <a:p>
            <a:pPr marL="463550" lvl="0" indent="-342900">
              <a:buFont typeface="+mj-lt"/>
              <a:buAutoNum type="arabicPeriod"/>
            </a:pPr>
            <a:r>
              <a:rPr lang="ru-RU" dirty="0"/>
              <a:t>Выборка данных без изменения элементов (</a:t>
            </a:r>
            <a:r>
              <a:rPr lang="ru-RU" dirty="0" smtClean="0"/>
              <a:t>сортировка или фильтрация).</a:t>
            </a:r>
            <a:endParaRPr lang="ru-RU" dirty="0"/>
          </a:p>
          <a:p>
            <a:pPr marL="463550" lvl="0" indent="-342900">
              <a:buFont typeface="+mj-lt"/>
              <a:buAutoNum type="arabicPeriod"/>
            </a:pPr>
            <a:r>
              <a:rPr lang="ru-RU" dirty="0"/>
              <a:t>Выборка данных с </a:t>
            </a:r>
            <a:r>
              <a:rPr lang="ru-RU" dirty="0" smtClean="0"/>
              <a:t>трансформацией, либо выводом нового типа</a:t>
            </a:r>
            <a:r>
              <a:rPr lang="en-US" dirty="0" smtClean="0"/>
              <a:t> </a:t>
            </a:r>
            <a:r>
              <a:rPr lang="en-US" dirty="0" smtClean="0"/>
              <a:t>(</a:t>
            </a:r>
            <a:r>
              <a:rPr lang="ru-RU" dirty="0" smtClean="0"/>
              <a:t>выборка </a:t>
            </a:r>
            <a:r>
              <a:rPr lang="ru-RU" dirty="0" smtClean="0"/>
              <a:t>или группировка с новым возвращаемым типом</a:t>
            </a:r>
            <a:r>
              <a:rPr lang="en-US" dirty="0" smtClean="0"/>
              <a:t>)</a:t>
            </a:r>
            <a:r>
              <a:rPr lang="ru-RU" dirty="0" smtClean="0"/>
              <a:t>. </a:t>
            </a:r>
            <a:endParaRPr lang="ru-RU" dirty="0" smtClean="0"/>
          </a:p>
          <a:p>
            <a:pPr marL="463550" indent="-342900">
              <a:buFont typeface="+mj-lt"/>
              <a:buAutoNum type="arabicPeriod"/>
            </a:pPr>
            <a:r>
              <a:rPr lang="ru-RU" dirty="0" smtClean="0"/>
              <a:t>Извлечение информации о последовательности (агрегатные функции).</a:t>
            </a:r>
            <a:r>
              <a:rPr lang="en-US" dirty="0" smtClean="0"/>
              <a:t> </a:t>
            </a:r>
            <a:r>
              <a:rPr lang="ru-RU" dirty="0" smtClean="0"/>
              <a:t>Недоступно при использовании декларативного синтаксиса.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52783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4" y="396400"/>
            <a:ext cx="7730575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Декларативный синтаксис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877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7914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Ключевые слова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120650" indent="0">
              <a:buNone/>
            </a:pPr>
            <a:r>
              <a:rPr lang="ru-RU" dirty="0"/>
              <a:t>При использовании декларативного </a:t>
            </a:r>
            <a:r>
              <a:rPr lang="ru-RU" dirty="0" smtClean="0"/>
              <a:t>синтаксиса, как правило, </a:t>
            </a:r>
            <a:r>
              <a:rPr lang="ru-RU" dirty="0"/>
              <a:t>используются 3 предложения</a:t>
            </a:r>
            <a:r>
              <a:rPr lang="ru-RU" dirty="0" smtClean="0"/>
              <a:t>:</a:t>
            </a:r>
            <a:endParaRPr lang="ru-RU" dirty="0"/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rom</a:t>
            </a:r>
            <a:r>
              <a:rPr lang="ru-RU" dirty="0" smtClean="0"/>
              <a:t> </a:t>
            </a:r>
            <a:r>
              <a:rPr lang="ru-RU" dirty="0"/>
              <a:t>– где </a:t>
            </a:r>
            <a:r>
              <a:rPr lang="ru-RU" dirty="0" smtClean="0"/>
              <a:t>указывается</a:t>
            </a:r>
            <a:r>
              <a:rPr lang="en-US" dirty="0" smtClean="0"/>
              <a:t> </a:t>
            </a:r>
            <a:r>
              <a:rPr lang="ru-RU" dirty="0" smtClean="0"/>
              <a:t>элемент последовательности(обязателен)</a:t>
            </a:r>
            <a:r>
              <a:rPr lang="en-US" dirty="0" smtClean="0"/>
              <a:t>; </a:t>
            </a:r>
            <a:r>
              <a:rPr lang="ru-RU" dirty="0" smtClean="0"/>
              <a:t>Используется с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</a:t>
            </a:r>
            <a:r>
              <a:rPr lang="en-US" dirty="0">
                <a:solidFill>
                  <a:schemeClr val="accent2"/>
                </a:solidFill>
              </a:rPr>
              <a:t>;</a:t>
            </a:r>
            <a:endParaRPr lang="en-US" dirty="0" smtClean="0">
              <a:solidFill>
                <a:schemeClr val="accent2"/>
              </a:solidFill>
            </a:endParaRP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 </a:t>
            </a:r>
            <a:r>
              <a:rPr lang="ru-RU" dirty="0" smtClean="0"/>
              <a:t>- источник данных(обязателен);</a:t>
            </a:r>
            <a:endParaRPr lang="ru-RU" dirty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where</a:t>
            </a:r>
            <a:r>
              <a:rPr lang="en-US" dirty="0" smtClean="0"/>
              <a:t> </a:t>
            </a:r>
            <a:r>
              <a:rPr lang="ru-RU" dirty="0" smtClean="0"/>
              <a:t>– задает фильтрацию элементов последовательности(опционально);</a:t>
            </a:r>
            <a:endParaRPr lang="ru-RU" dirty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ru-RU" dirty="0" smtClean="0"/>
              <a:t> </a:t>
            </a:r>
            <a:r>
              <a:rPr lang="ru-RU" dirty="0"/>
              <a:t>– </a:t>
            </a:r>
            <a:r>
              <a:rPr lang="ru-RU" dirty="0" smtClean="0"/>
              <a:t>возвращает проекцию данных(обязательно, либо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group</a:t>
            </a:r>
            <a:r>
              <a:rPr lang="ru-RU" dirty="0" smtClean="0"/>
              <a:t>)</a:t>
            </a:r>
            <a:r>
              <a:rPr lang="en-US" dirty="0" smtClean="0"/>
              <a:t>;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group</a:t>
            </a:r>
            <a:r>
              <a:rPr lang="en-US" dirty="0" smtClean="0"/>
              <a:t> – </a:t>
            </a:r>
            <a:r>
              <a:rPr lang="ru-RU" dirty="0" smtClean="0"/>
              <a:t>возвращает объекты  типа</a:t>
            </a:r>
            <a:r>
              <a:rPr lang="en-US" dirty="0"/>
              <a:t> </a:t>
            </a:r>
            <a:r>
              <a:rPr lang="en-US" dirty="0" err="1" smtClean="0">
                <a:hlinkClick r:id="rId3"/>
              </a:rPr>
              <a:t>IGrouping</a:t>
            </a:r>
            <a:r>
              <a:rPr lang="en-US" dirty="0" smtClean="0">
                <a:hlinkClick r:id="rId3"/>
              </a:rPr>
              <a:t>&lt;</a:t>
            </a:r>
            <a:r>
              <a:rPr lang="en-US" dirty="0" err="1" smtClean="0">
                <a:hlinkClick r:id="rId3"/>
              </a:rPr>
              <a:t>TKey,TElement</a:t>
            </a:r>
            <a:r>
              <a:rPr lang="en-US" dirty="0" smtClean="0">
                <a:hlinkClick r:id="rId3"/>
              </a:rPr>
              <a:t>&gt;</a:t>
            </a:r>
            <a:r>
              <a:rPr lang="en-US" dirty="0" smtClean="0"/>
              <a:t>; </a:t>
            </a:r>
            <a:r>
              <a:rPr lang="ru-RU" dirty="0" smtClean="0"/>
              <a:t>используется с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by</a:t>
            </a:r>
            <a:r>
              <a:rPr lang="en-US" dirty="0" smtClean="0">
                <a:solidFill>
                  <a:schemeClr val="accent2"/>
                </a:solidFill>
              </a:rPr>
              <a:t>;</a:t>
            </a:r>
            <a:r>
              <a:rPr lang="ru-RU" dirty="0" smtClean="0">
                <a:solidFill>
                  <a:schemeClr val="accent2"/>
                </a:solidFill>
              </a:rPr>
              <a:t> (</a:t>
            </a:r>
            <a:r>
              <a:rPr lang="ru-RU" dirty="0"/>
              <a:t>обязательно, </a:t>
            </a:r>
            <a:r>
              <a:rPr lang="ru-RU" dirty="0" smtClean="0"/>
              <a:t>либо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ru-RU" dirty="0" smtClean="0">
                <a:solidFill>
                  <a:schemeClr val="accent2"/>
                </a:solidFill>
              </a:rPr>
              <a:t>)</a:t>
            </a:r>
            <a:r>
              <a:rPr lang="en-US" dirty="0" smtClean="0">
                <a:solidFill>
                  <a:schemeClr val="accent2"/>
                </a:solidFill>
              </a:rPr>
              <a:t>;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by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ru-RU" dirty="0" smtClean="0"/>
              <a:t>указывает параметр, по которому необходимо сгруппировать члены последовательности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let</a:t>
            </a:r>
            <a:r>
              <a:rPr lang="en-US" dirty="0" smtClean="0"/>
              <a:t> – </a:t>
            </a:r>
            <a:r>
              <a:rPr lang="ru-RU" dirty="0" smtClean="0">
                <a:solidFill>
                  <a:schemeClr val="tx1"/>
                </a:solidFill>
              </a:rPr>
              <a:t>хранит в себе результат подзапроса</a:t>
            </a:r>
            <a:r>
              <a:rPr lang="en-US" dirty="0" smtClean="0"/>
              <a:t>;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into</a:t>
            </a:r>
            <a:r>
              <a:rPr lang="en-US" dirty="0" smtClean="0"/>
              <a:t> –</a:t>
            </a:r>
            <a:r>
              <a:rPr lang="ru-RU" dirty="0" smtClean="0"/>
              <a:t> служит для создания временного идентификатора для хранения результата из </a:t>
            </a:r>
            <a:r>
              <a:rPr lang="en-US" dirty="0" smtClean="0"/>
              <a:t>group;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join</a:t>
            </a:r>
            <a:r>
              <a:rPr lang="en-US" dirty="0" smtClean="0"/>
              <a:t> </a:t>
            </a:r>
            <a:r>
              <a:rPr lang="en-US" dirty="0"/>
              <a:t>–</a:t>
            </a:r>
            <a:r>
              <a:rPr lang="ru-RU" dirty="0"/>
              <a:t> </a:t>
            </a:r>
            <a:r>
              <a:rPr lang="ru-RU" dirty="0" smtClean="0"/>
              <a:t>объединяет различные последовательности, имеющих отношения в объектной модели</a:t>
            </a:r>
            <a:r>
              <a:rPr lang="en-US" dirty="0" smtClean="0"/>
              <a:t>; </a:t>
            </a:r>
            <a:r>
              <a:rPr lang="ru-RU" dirty="0"/>
              <a:t>Используется с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on</a:t>
            </a:r>
            <a:r>
              <a:rPr lang="en-US" dirty="0" smtClean="0">
                <a:solidFill>
                  <a:schemeClr val="accent2"/>
                </a:solidFill>
              </a:rPr>
              <a:t>;</a:t>
            </a:r>
            <a:endParaRPr lang="en-US" dirty="0" smtClean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on</a:t>
            </a:r>
            <a:r>
              <a:rPr lang="en-US" dirty="0" smtClean="0"/>
              <a:t> </a:t>
            </a:r>
            <a:r>
              <a:rPr lang="en-US" dirty="0"/>
              <a:t>–</a:t>
            </a:r>
            <a:r>
              <a:rPr lang="ru-RU" dirty="0"/>
              <a:t> </a:t>
            </a:r>
            <a:r>
              <a:rPr lang="ru-RU" dirty="0" smtClean="0"/>
              <a:t>задает ключи, по которым необходимо сопоставить коллекции в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join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equals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ru-RU" dirty="0" smtClean="0"/>
              <a:t>сравнивает значения в выражениях запроса</a:t>
            </a:r>
            <a:r>
              <a:rPr lang="en-US" dirty="0" smtClean="0"/>
              <a:t>;</a:t>
            </a:r>
          </a:p>
          <a:p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orderby</a:t>
            </a:r>
            <a:r>
              <a:rPr lang="en-US" dirty="0" smtClean="0"/>
              <a:t>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ru-RU" dirty="0" smtClean="0"/>
              <a:t>сортирует последовательность значений, используя компаратор по умолчанию</a:t>
            </a:r>
            <a:r>
              <a:rPr lang="en-US" dirty="0" smtClean="0"/>
              <a:t>;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ascending/descending</a:t>
            </a:r>
            <a:r>
              <a:rPr lang="en-US" dirty="0"/>
              <a:t> – </a:t>
            </a:r>
            <a:r>
              <a:rPr lang="ru-RU" dirty="0" smtClean="0"/>
              <a:t>сортирует последовательность значений, используя компаратор по умолчанию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114800" y="424070"/>
            <a:ext cx="4671391" cy="1252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Добавить ссылки</a:t>
            </a:r>
          </a:p>
          <a:p>
            <a:pPr algn="ctr"/>
            <a:r>
              <a:rPr lang="en-US" dirty="0"/>
              <a:t>https://learn.microsoft.com/en-us/dotnet/csharp/language-reference/keywords/query-keywords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172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24575" y="2652575"/>
            <a:ext cx="1499100" cy="1815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dirty="0" smtClean="0"/>
              <a:t>Делегаты и их применение в .NET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sp>
        <p:nvSpPr>
          <p:cNvPr id="154" name="Google Shape;154;p34"/>
          <p:cNvSpPr txBox="1">
            <a:spLocks noGrp="1"/>
          </p:cNvSpPr>
          <p:nvPr>
            <p:ph type="subTitle" idx="2"/>
          </p:nvPr>
        </p:nvSpPr>
        <p:spPr>
          <a:xfrm>
            <a:off x="3164850" y="2587356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i="1">
                <a:solidFill>
                  <a:schemeClr val="dk1"/>
                </a:solidFill>
              </a:rPr>
              <a:t>Нилов Павел</a:t>
            </a:r>
            <a:endParaRPr i="1">
              <a:solidFill>
                <a:schemeClr val="dk1"/>
              </a:solidFill>
            </a:endParaRPr>
          </a:p>
        </p:txBody>
      </p:sp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t="941" b="941"/>
          <a:stretch/>
        </p:blipFill>
        <p:spPr>
          <a:xfrm>
            <a:off x="1033167" y="2867584"/>
            <a:ext cx="1383000" cy="136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открытого урока</a:t>
            </a:r>
            <a:endParaRPr sz="170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248850" y="2988500"/>
            <a:ext cx="5125800" cy="19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Fullstack разработчик компании Волховец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84615"/>
              <a:buFont typeface="Arial"/>
              <a:buNone/>
            </a:pPr>
            <a:r>
              <a:rPr lang="ru" sz="13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Более 10 лет в разработке ПО. Закончил СПбГУАП по специальности “ПОВТ и АС” в 2015 г., выпускник курса Asp.Net. На текущий момент Fullstack-разработчик в ПК “Волховец” на стеке C#(.NET) и Javascript (React). 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84615"/>
              <a:buFont typeface="Arial"/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 курса C# Professional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Контакты:t.me/@NilovPavel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7914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Правила описания запроса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63550" indent="-342900">
              <a:buAutoNum type="arabicPeriod"/>
            </a:pPr>
            <a:r>
              <a:rPr lang="ru-RU" dirty="0" smtClean="0"/>
              <a:t>Выражение должно начинаться с ключевого слова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en-US" dirty="0" smtClean="0"/>
              <a:t> </a:t>
            </a:r>
            <a:r>
              <a:rPr lang="ru-RU" dirty="0" smtClean="0"/>
              <a:t>и должно заканчиваться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dirty="0" smtClean="0"/>
              <a:t>или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group</a:t>
            </a:r>
            <a:r>
              <a:rPr lang="ru-RU" dirty="0" smtClean="0"/>
              <a:t>. </a:t>
            </a:r>
            <a:endParaRPr lang="en-US" dirty="0" smtClean="0"/>
          </a:p>
          <a:p>
            <a:pPr marL="463550" indent="-342900">
              <a:buAutoNum type="arabicPeriod"/>
            </a:pPr>
            <a:r>
              <a:rPr lang="ru-RU" dirty="0" smtClean="0"/>
              <a:t>Между первым и последним предложением могут находится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where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orderby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join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let</a:t>
            </a:r>
            <a:r>
              <a:rPr lang="ru-RU" dirty="0" smtClean="0"/>
              <a:t>. Может быть дополнительный </a:t>
            </a:r>
            <a:r>
              <a:rPr lang="en-US" dirty="0" smtClean="0"/>
              <a:t>from</a:t>
            </a:r>
            <a:r>
              <a:rPr lang="ru-RU" dirty="0" smtClean="0"/>
              <a:t>, может быть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into</a:t>
            </a:r>
            <a:r>
              <a:rPr lang="ru-RU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join</a:t>
            </a:r>
            <a:r>
              <a:rPr lang="ru-RU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group</a:t>
            </a:r>
            <a:r>
              <a:rPr lang="ru-RU" dirty="0" smtClean="0"/>
              <a:t>.</a:t>
            </a:r>
            <a:endParaRPr lang="en-US" dirty="0"/>
          </a:p>
          <a:p>
            <a:pPr marL="463550" indent="-342900">
              <a:buAutoNum type="arabicPeriod"/>
            </a:pPr>
            <a:r>
              <a:rPr lang="ru-RU" dirty="0" smtClean="0"/>
              <a:t>Выражение </a:t>
            </a:r>
            <a:r>
              <a:rPr lang="ru-RU" dirty="0"/>
              <a:t>может возвращать 2 типа: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/>
              <a:t> </a:t>
            </a:r>
            <a:r>
              <a:rPr lang="ru-RU" dirty="0"/>
              <a:t>или </a:t>
            </a:r>
            <a:r>
              <a:rPr lang="ru-RU" dirty="0" err="1">
                <a:solidFill>
                  <a:srgbClr val="669900"/>
                </a:solidFill>
              </a:rPr>
              <a:t>IEnumerable</a:t>
            </a:r>
            <a:r>
              <a:rPr lang="ru-RU" dirty="0"/>
              <a:t>&lt;</a:t>
            </a:r>
            <a:r>
              <a:rPr lang="en-US" dirty="0">
                <a:solidFill>
                  <a:srgbClr val="669900"/>
                </a:solidFill>
              </a:rPr>
              <a:t>T</a:t>
            </a:r>
            <a:r>
              <a:rPr lang="ru-RU" dirty="0" smtClean="0"/>
              <a:t>&gt;.</a:t>
            </a:r>
          </a:p>
        </p:txBody>
      </p:sp>
    </p:spTree>
    <p:extLst>
      <p:ext uri="{BB962C8B-B14F-4D97-AF65-F5344CB8AC3E}">
        <p14:creationId xmlns:p14="http://schemas.microsoft.com/office/powerpoint/2010/main" val="366006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Пример запроса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Пример запроса выглядит следующим образом:</a:t>
            </a:r>
          </a:p>
          <a:p>
            <a:pPr marL="120650" indent="0">
              <a:buNone/>
            </a:pPr>
            <a:r>
              <a:rPr lang="en-US" sz="1800" dirty="0" err="1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var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query =</a:t>
            </a:r>
            <a:endParaRPr lang="ru-RU" sz="1800" dirty="0" smtClean="0">
              <a:solidFill>
                <a:schemeClr val="accent1">
                  <a:lumMod val="75000"/>
                </a:schemeClr>
              </a:solidFill>
              <a:latin typeface="Cascadia Mono" panose="020B0609020000020004" pitchFamily="49" charset="0"/>
            </a:endParaRPr>
          </a:p>
          <a:p>
            <a:pPr marL="120650" indent="0">
              <a:buNone/>
            </a:pP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from</a:t>
            </a:r>
            <a:r>
              <a:rPr lang="en-US" sz="1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item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source</a:t>
            </a:r>
          </a:p>
          <a:p>
            <a:pPr marL="120650" indent="0">
              <a:buNone/>
            </a:pP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where</a:t>
            </a:r>
            <a:r>
              <a:rPr lang="en-US" sz="1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item.Department.DepartmentName.</a:t>
            </a:r>
            <a:r>
              <a:rPr lang="en-US" sz="1800" dirty="0" err="1">
                <a:solidFill>
                  <a:srgbClr val="669900"/>
                </a:solidFill>
                <a:latin typeface="Cascadia Mono" panose="020B0609020000020004" pitchFamily="49" charset="0"/>
              </a:rPr>
              <a:t>Equals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</a:rPr>
              <a:t>"</a:t>
            </a:r>
            <a:r>
              <a:rPr lang="ru-RU" sz="1800" dirty="0">
                <a:solidFill>
                  <a:srgbClr val="C00000"/>
                </a:solidFill>
                <a:latin typeface="Cascadia Mono" panose="020B0609020000020004" pitchFamily="49" charset="0"/>
              </a:rPr>
              <a:t>ИТ"</a:t>
            </a: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pPr marL="120650" indent="0">
              <a:buNone/>
            </a:pP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orderby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item.Name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/*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ascending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*/ /*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descending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*/</a:t>
            </a:r>
          </a:p>
          <a:p>
            <a:pPr marL="120650" indent="0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item;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64160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Метод-синтаксис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575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Методы расширения </a:t>
            </a:r>
            <a:r>
              <a:rPr lang="en-US" dirty="0" err="1" smtClean="0">
                <a:solidFill>
                  <a:srgbClr val="669900"/>
                </a:solidFill>
              </a:rPr>
              <a:t>IEnumerable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rgbClr val="669900"/>
                </a:solidFill>
              </a:rPr>
              <a:t>T</a:t>
            </a:r>
            <a:r>
              <a:rPr lang="en-US" dirty="0" smtClean="0"/>
              <a:t>&gt;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Все методы расширения описаны в классе </a:t>
            </a:r>
            <a:r>
              <a:rPr lang="en-US" dirty="0" err="1" smtClean="0"/>
              <a:t>IEnumerable</a:t>
            </a:r>
            <a:r>
              <a:rPr lang="en-US" dirty="0" smtClean="0"/>
              <a:t>&lt;T&gt;.</a:t>
            </a:r>
          </a:p>
          <a:p>
            <a:pPr marL="120650" indent="0">
              <a:buNone/>
            </a:pPr>
            <a:r>
              <a:rPr lang="ru-RU" dirty="0" smtClean="0"/>
              <a:t>Список находится тут(</a:t>
            </a:r>
            <a:r>
              <a:rPr lang="ru-RU" dirty="0" smtClean="0">
                <a:solidFill>
                  <a:srgbClr val="FF0000"/>
                </a:solidFill>
              </a:rPr>
              <a:t>вставить ссылку</a:t>
            </a:r>
            <a:r>
              <a:rPr lang="ru-RU" dirty="0" smtClean="0"/>
              <a:t>)</a:t>
            </a:r>
          </a:p>
          <a:p>
            <a:pPr marL="120650" indent="0">
              <a:buNone/>
            </a:pPr>
            <a:r>
              <a:rPr lang="ru-RU" dirty="0"/>
              <a:t>Все методы на основе LINQ соответствуют одному из двух аналогичных </a:t>
            </a:r>
            <a:r>
              <a:rPr lang="ru-RU" dirty="0" smtClean="0"/>
              <a:t>шаблонов</a:t>
            </a:r>
            <a:r>
              <a:rPr lang="en-US" dirty="0" smtClean="0"/>
              <a:t>:</a:t>
            </a:r>
          </a:p>
          <a:p>
            <a:pPr marL="463550" indent="-342900">
              <a:buAutoNum type="arabicPeriod"/>
            </a:pPr>
            <a:r>
              <a:rPr lang="ru-RU" dirty="0" smtClean="0"/>
              <a:t>Они </a:t>
            </a:r>
            <a:r>
              <a:rPr lang="ru-RU" dirty="0"/>
              <a:t>принимают перечисленную последовательность. </a:t>
            </a:r>
            <a:endParaRPr lang="en-US" dirty="0" smtClean="0"/>
          </a:p>
          <a:p>
            <a:pPr marL="463550" indent="-342900">
              <a:buAutoNum type="arabicPeriod"/>
            </a:pPr>
            <a:r>
              <a:rPr lang="ru-RU" dirty="0" smtClean="0"/>
              <a:t>Они </a:t>
            </a:r>
            <a:r>
              <a:rPr lang="ru-RU" dirty="0"/>
              <a:t>возвращают другую последовательность или одно </a:t>
            </a:r>
            <a:r>
              <a:rPr lang="ru-RU" dirty="0" smtClean="0"/>
              <a:t>значение.</a:t>
            </a:r>
            <a:endParaRPr lang="en-US" dirty="0"/>
          </a:p>
          <a:p>
            <a:pPr marL="120650" indent="0">
              <a:buNone/>
            </a:pPr>
            <a:r>
              <a:rPr lang="ru-RU" dirty="0" smtClean="0"/>
              <a:t>Согласованность фигуры позволяет расширить LINQ путем написания методов с аналогичной фигурой.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400094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Методы расширения </a:t>
            </a:r>
            <a:r>
              <a:rPr lang="en-US" dirty="0" err="1" smtClean="0">
                <a:solidFill>
                  <a:srgbClr val="669900"/>
                </a:solidFill>
              </a:rPr>
              <a:t>IEnumerable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rgbClr val="669900"/>
                </a:solidFill>
              </a:rPr>
              <a:t>T</a:t>
            </a:r>
            <a:r>
              <a:rPr lang="en-US" dirty="0" smtClean="0"/>
              <a:t>&gt;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Функционал метод-синтаксиса идентичен функционалу декларативного синтаксиса с той разницей, что:</a:t>
            </a:r>
          </a:p>
          <a:p>
            <a:pPr marL="463550" indent="-342900">
              <a:buAutoNum type="arabicPeriod"/>
            </a:pPr>
            <a:r>
              <a:rPr lang="ru-RU" dirty="0" smtClean="0"/>
              <a:t>Нет ключевых слов: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let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into</a:t>
            </a:r>
            <a:r>
              <a:rPr lang="en-US" dirty="0" smtClean="0"/>
              <a:t>.</a:t>
            </a:r>
          </a:p>
          <a:p>
            <a:pPr marL="463550" indent="-342900">
              <a:buAutoNum type="arabicPeriod"/>
            </a:pPr>
            <a:r>
              <a:rPr lang="ru-RU" dirty="0" smtClean="0"/>
              <a:t>Ключевые слова операторов запросов созвучны по написанию, но работают посредством лямбда-выражений.</a:t>
            </a:r>
          </a:p>
          <a:p>
            <a:pPr marL="120650" indent="0">
              <a:buNone/>
            </a:pPr>
            <a:endParaRPr lang="ru-RU" dirty="0" smtClean="0"/>
          </a:p>
          <a:p>
            <a:pPr marL="120650" indent="0">
              <a:buNone/>
            </a:pPr>
            <a:r>
              <a:rPr lang="ru-RU" dirty="0" smtClean="0"/>
              <a:t>Пример:</a:t>
            </a:r>
          </a:p>
          <a:p>
            <a:pPr marL="120650" indent="0">
              <a:buNone/>
            </a:pP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var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</a:t>
            </a:r>
            <a:r>
              <a:rPr lang="en-US" sz="1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source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669900"/>
                </a:solidFill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=&gt;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&gt; 1).</a:t>
            </a:r>
            <a:r>
              <a:rPr lang="en-US" sz="1800" dirty="0">
                <a:solidFill>
                  <a:srgbClr val="669900"/>
                </a:solidFill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=&gt;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sz="1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ru-RU" dirty="0" smtClean="0"/>
          </a:p>
          <a:p>
            <a:pPr marL="120650" indent="0">
              <a:buNone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26573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Best practice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Best practice по работе с Event</a:t>
            </a:r>
            <a:endParaRPr sz="280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26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4. Защита от состояния гонки</a:t>
            </a:r>
            <a:endParaRPr sz="13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Используйте локальную копию события перед его вызовом, чтобы избежать состояния гонки (race condition) и проверяйте, что событие не является </a:t>
            </a:r>
            <a:r>
              <a:rPr lang="ru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null</a:t>
            </a: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 Это предотвращает возможные ошибки, если событие будет отписано между проверкой на </a:t>
            </a:r>
            <a:r>
              <a:rPr lang="ru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null</a:t>
            </a: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и его вызовом.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5. Отписка от событий</a:t>
            </a:r>
            <a:endParaRPr sz="13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ru" sz="1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Отписка от событий</a:t>
            </a: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Всегда отписывайтесь от событий, когда они больше не нужны, чтобы избежать утечек памяти. Это особенно важно для объектов с длительным сроком жизни, подписывающихся на события объектов с коротким сроком жизни.</a:t>
            </a:r>
            <a:endParaRPr sz="13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5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Вопросы с собеседований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6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Best practice по работе с Event</a:t>
            </a:r>
            <a:endParaRPr sz="2800"/>
          </a:p>
        </p:txBody>
      </p:sp>
      <p:sp>
        <p:nvSpPr>
          <p:cNvPr id="449" name="Google Shape;449;p76"/>
          <p:cNvSpPr txBox="1"/>
          <p:nvPr/>
        </p:nvSpPr>
        <p:spPr>
          <a:xfrm>
            <a:off x="575950" y="1136800"/>
            <a:ext cx="7096800" cy="27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Что такое делегаты?</a:t>
            </a:r>
            <a:endParaRPr sz="1800" b="1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Делегаты — это те же указатели на функции в C++, но с той лишь разницей, что они типобезопасны, в отличие от указателей на функции. 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Что такое делегат многоадресной рассылки?</a:t>
            </a:r>
            <a:endParaRPr sz="1800" b="1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Делегат, которому назначено несколько обработчиков, называется делегатом многоадресной рассылки. 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7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ru" sz="6000"/>
              <a:t>Практика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24575" y="2652575"/>
            <a:ext cx="1499100" cy="1815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dirty="0" smtClean="0"/>
              <a:t>запросы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sp>
        <p:nvSpPr>
          <p:cNvPr id="154" name="Google Shape;154;p34"/>
          <p:cNvSpPr txBox="1">
            <a:spLocks noGrp="1"/>
          </p:cNvSpPr>
          <p:nvPr>
            <p:ph type="subTitle" idx="2"/>
          </p:nvPr>
        </p:nvSpPr>
        <p:spPr>
          <a:xfrm>
            <a:off x="3164850" y="2587356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i="1">
                <a:solidFill>
                  <a:schemeClr val="dk1"/>
                </a:solidFill>
              </a:rPr>
              <a:t>Нилов Павел</a:t>
            </a:r>
            <a:endParaRPr i="1">
              <a:solidFill>
                <a:schemeClr val="dk1"/>
              </a:solidFill>
            </a:endParaRPr>
          </a:p>
        </p:txBody>
      </p:sp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t="941" b="941"/>
          <a:stretch/>
        </p:blipFill>
        <p:spPr>
          <a:xfrm>
            <a:off x="1033167" y="2867584"/>
            <a:ext cx="1383000" cy="136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открытого урока</a:t>
            </a:r>
            <a:endParaRPr sz="170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248850" y="2988500"/>
            <a:ext cx="5125800" cy="19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Fullstack разработчик компании Волховец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84615"/>
              <a:buFont typeface="Arial"/>
              <a:buNone/>
            </a:pPr>
            <a:r>
              <a:rPr lang="ru" sz="13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Более 10 лет в разработке ПО. Закончил СПбГУАП по специальности “ПОВТ и АС” в 2015 г., выпускник курса Asp.Net. На текущий момент Fullstack-разработчик в ПК “Волховец” на стеке C#(.NET) и Javascript (React). 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84615"/>
              <a:buFont typeface="Arial"/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 курса C# Professional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Контакты:t.me/@NilovPavel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98323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Решение задач</a:t>
            </a:r>
            <a:endParaRPr sz="2800"/>
          </a:p>
        </p:txBody>
      </p:sp>
      <p:sp>
        <p:nvSpPr>
          <p:cNvPr id="460" name="Google Shape;460;p78"/>
          <p:cNvSpPr txBox="1"/>
          <p:nvPr/>
        </p:nvSpPr>
        <p:spPr>
          <a:xfrm>
            <a:off x="598600" y="1009925"/>
            <a:ext cx="8092200" cy="38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" sz="1200">
                <a:solidFill>
                  <a:schemeClr val="dk1"/>
                </a:solidFill>
              </a:rPr>
              <a:t>Объявите делегаты: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ru" sz="1200">
                <a:solidFill>
                  <a:schemeClr val="dk1"/>
                </a:solidFill>
              </a:rPr>
              <a:t>Делегат, который возвращает void и принимает 2 параметра: int и double.</a:t>
            </a:r>
            <a:endParaRPr sz="1200">
              <a:solidFill>
                <a:schemeClr val="dk1"/>
              </a:solidFill>
            </a:endParaRPr>
          </a:p>
          <a:p>
            <a:pPr marL="1371600" lvl="2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romanLcPeriod"/>
            </a:pPr>
            <a:r>
              <a:rPr lang="ru" sz="1200">
                <a:solidFill>
                  <a:schemeClr val="dk1"/>
                </a:solidFill>
              </a:rPr>
              <a:t>Напишите метод, который выводит 2 значения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ru" sz="1200">
                <a:solidFill>
                  <a:schemeClr val="dk1"/>
                </a:solidFill>
              </a:rPr>
              <a:t>Делегат, который возвращает decimal и принимает 1 параметр: decimal.</a:t>
            </a:r>
            <a:endParaRPr sz="1200">
              <a:solidFill>
                <a:schemeClr val="dk1"/>
              </a:solidFill>
            </a:endParaRPr>
          </a:p>
          <a:p>
            <a:pPr marL="1371600" lvl="2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romanLcPeriod"/>
            </a:pPr>
            <a:r>
              <a:rPr lang="ru" sz="1200">
                <a:solidFill>
                  <a:schemeClr val="dk1"/>
                </a:solidFill>
              </a:rPr>
              <a:t>Опишите метод, сигнатура которого соответствует данному делегату</a:t>
            </a:r>
            <a:endParaRPr sz="1200">
              <a:solidFill>
                <a:schemeClr val="dk1"/>
              </a:solidFill>
            </a:endParaRPr>
          </a:p>
          <a:p>
            <a:pPr marL="1371600" lvl="2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romanLcPeriod"/>
            </a:pPr>
            <a:r>
              <a:rPr lang="ru" sz="1200">
                <a:solidFill>
                  <a:schemeClr val="dk1"/>
                </a:solidFill>
              </a:rPr>
              <a:t>Опишите метод, который принимает в себя в качестве аргумента делегат и число типа decimal.</a:t>
            </a:r>
            <a:endParaRPr sz="1200">
              <a:solidFill>
                <a:schemeClr val="dk1"/>
              </a:solidFill>
            </a:endParaRPr>
          </a:p>
          <a:p>
            <a:pPr marL="1371600" lvl="2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romanLcPeriod"/>
            </a:pPr>
            <a:r>
              <a:rPr lang="ru" sz="1200">
                <a:solidFill>
                  <a:schemeClr val="dk1"/>
                </a:solidFill>
              </a:rPr>
              <a:t>Реализуйте метод из п.1 и выведите результат в консоль.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" sz="1200">
                <a:solidFill>
                  <a:schemeClr val="dk1"/>
                </a:solidFill>
              </a:rPr>
              <a:t>Создайте простейшее событие: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ru" sz="1200">
                <a:solidFill>
                  <a:schemeClr val="dk1"/>
                </a:solidFill>
              </a:rPr>
              <a:t>Опишите издателя. Опишите свой делегат или используйте EventHandler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ru" sz="1200">
                <a:solidFill>
                  <a:schemeClr val="dk1"/>
                </a:solidFill>
              </a:rPr>
              <a:t>Опишите подписчика и реализуйте. Делегат, идентичный делегату из п.1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ru" sz="1200">
                <a:solidFill>
                  <a:schemeClr val="dk1"/>
                </a:solidFill>
              </a:rPr>
              <a:t>Добавьте подписку в клиентском коде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ru" sz="1200">
                <a:solidFill>
                  <a:schemeClr val="dk1"/>
                </a:solidFill>
              </a:rPr>
              <a:t>Вызовите метод, вызывающий обработчик события</a:t>
            </a:r>
            <a:endParaRPr sz="1200">
              <a:solidFill>
                <a:schemeClr val="dk1"/>
              </a:solidFill>
            </a:endParaRPr>
          </a:p>
          <a:p>
            <a:pPr marL="45720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Char char="●"/>
            </a:pPr>
            <a:endParaRPr sz="500"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9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Рефлексия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80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Отправьте цифры, какие из целей достигнуты</a:t>
            </a:r>
            <a:endParaRPr sz="2800"/>
          </a:p>
        </p:txBody>
      </p:sp>
      <p:sp>
        <p:nvSpPr>
          <p:cNvPr id="471" name="Google Shape;471;p80"/>
          <p:cNvSpPr txBox="1"/>
          <p:nvPr/>
        </p:nvSpPr>
        <p:spPr>
          <a:xfrm>
            <a:off x="500550" y="1668650"/>
            <a:ext cx="8022900" cy="3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Узнали, что такое делегаты и события, и для чего они нужны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D7D3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Познакомились со стандартными делегатами: Action, Func, Predicate, и их синтаксисом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D7D3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Узнали, как реализовать механизм событий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1"/>
          <p:cNvSpPr txBox="1">
            <a:spLocks noGrp="1"/>
          </p:cNvSpPr>
          <p:nvPr>
            <p:ph type="title"/>
          </p:nvPr>
        </p:nvSpPr>
        <p:spPr>
          <a:xfrm>
            <a:off x="956225" y="11064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Вопросы?</a:t>
            </a:r>
            <a:endParaRPr/>
          </a:p>
        </p:txBody>
      </p:sp>
      <p:pic>
        <p:nvPicPr>
          <p:cNvPr id="477" name="Google Shape;477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750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81"/>
          <p:cNvSpPr txBox="1"/>
          <p:nvPr/>
        </p:nvSpPr>
        <p:spPr>
          <a:xfrm>
            <a:off x="1750800" y="2887700"/>
            <a:ext cx="163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Задаем вопросы в чат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9" name="Google Shape;479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5725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1"/>
          <p:cNvSpPr txBox="1"/>
          <p:nvPr/>
        </p:nvSpPr>
        <p:spPr>
          <a:xfrm>
            <a:off x="5119475" y="289230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2"/>
          <p:cNvSpPr txBox="1">
            <a:spLocks noGrp="1"/>
          </p:cNvSpPr>
          <p:nvPr>
            <p:ph type="title"/>
          </p:nvPr>
        </p:nvSpPr>
        <p:spPr>
          <a:xfrm>
            <a:off x="956225" y="1427550"/>
            <a:ext cx="6931800" cy="3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0"/>
              <a:t>Мы ещё не закончили, 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0"/>
              <a:t>но уже можно заполнить 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u="sng"/>
              <a:t>опрос</a:t>
            </a:r>
            <a:r>
              <a:rPr lang="ru" sz="3500" b="0"/>
              <a:t> о занятии</a:t>
            </a: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endParaRPr/>
          </a:p>
        </p:txBody>
      </p:sp>
      <p:pic>
        <p:nvPicPr>
          <p:cNvPr id="486" name="Google Shape;486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95271" y="3066131"/>
            <a:ext cx="902525" cy="9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3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Процесс обучения в Отус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и знакомство с курсом</a:t>
            </a:r>
            <a:endParaRPr sz="4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4"/>
          <p:cNvSpPr/>
          <p:nvPr/>
        </p:nvSpPr>
        <p:spPr>
          <a:xfrm>
            <a:off x="4714725" y="1232863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84"/>
          <p:cNvSpPr/>
          <p:nvPr/>
        </p:nvSpPr>
        <p:spPr>
          <a:xfrm>
            <a:off x="4714725" y="2312038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84"/>
          <p:cNvSpPr/>
          <p:nvPr/>
        </p:nvSpPr>
        <p:spPr>
          <a:xfrm>
            <a:off x="1027550" y="3396513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84"/>
          <p:cNvSpPr/>
          <p:nvPr/>
        </p:nvSpPr>
        <p:spPr>
          <a:xfrm>
            <a:off x="1027550" y="2312038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84"/>
          <p:cNvSpPr/>
          <p:nvPr/>
        </p:nvSpPr>
        <p:spPr>
          <a:xfrm>
            <a:off x="1027550" y="1227563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84"/>
          <p:cNvSpPr/>
          <p:nvPr/>
        </p:nvSpPr>
        <p:spPr>
          <a:xfrm>
            <a:off x="4673550" y="3408475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" name="Google Shape;502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7900" y="14213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84"/>
          <p:cNvSpPr txBox="1"/>
          <p:nvPr/>
        </p:nvSpPr>
        <p:spPr>
          <a:xfrm>
            <a:off x="1745125" y="1510925"/>
            <a:ext cx="25296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Обучение 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проходит онлайн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 вечерам 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4" name="Google Shape;504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7900" y="2522288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84"/>
          <p:cNvSpPr txBox="1"/>
          <p:nvPr/>
        </p:nvSpPr>
        <p:spPr>
          <a:xfrm>
            <a:off x="1763275" y="2467875"/>
            <a:ext cx="2626500" cy="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Все записи занятий и материалы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сохраняются в личном кабинете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 навсегда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6" name="Google Shape;506;p8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7900" y="3556038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84"/>
          <p:cNvSpPr txBox="1"/>
          <p:nvPr/>
        </p:nvSpPr>
        <p:spPr>
          <a:xfrm>
            <a:off x="1763275" y="3556050"/>
            <a:ext cx="2493300" cy="10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 каждому домашнему заданию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преподаватель да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ё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т развернутый фидбек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8" name="Google Shape;508;p8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3100" y="14213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84"/>
          <p:cNvSpPr txBox="1"/>
          <p:nvPr/>
        </p:nvSpPr>
        <p:spPr>
          <a:xfrm>
            <a:off x="5378475" y="1421375"/>
            <a:ext cx="2493300" cy="9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чате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можно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уточнять моменты, которые были непонятны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 уроке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0" name="Google Shape;510;p8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53100" y="25144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84"/>
          <p:cNvSpPr txBox="1"/>
          <p:nvPr/>
        </p:nvSpPr>
        <p:spPr>
          <a:xfrm>
            <a:off x="5378475" y="2419225"/>
            <a:ext cx="26265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 lnSpcReduction="10000"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Время на обучение: от 4 ак. часов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 занятия и 4-8 часов на домашнюю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работу в неделю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2" name="Google Shape;512;p8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53100" y="35314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84"/>
          <p:cNvSpPr txBox="1"/>
          <p:nvPr/>
        </p:nvSpPr>
        <p:spPr>
          <a:xfrm>
            <a:off x="5360325" y="3531475"/>
            <a:ext cx="25296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Программа обучения на курсах обновляется каждый запуск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84"/>
          <p:cNvSpPr txBox="1"/>
          <p:nvPr/>
        </p:nvSpPr>
        <p:spPr>
          <a:xfrm>
            <a:off x="500550" y="330726"/>
            <a:ext cx="83076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latin typeface="Roboto"/>
                <a:ea typeface="Roboto"/>
                <a:cs typeface="Roboto"/>
                <a:sym typeface="Roboto"/>
              </a:rPr>
              <a:t>Процесс обучения</a:t>
            </a:r>
            <a:endParaRPr sz="31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5"/>
          <p:cNvSpPr txBox="1">
            <a:spLocks noGrp="1"/>
          </p:cNvSpPr>
          <p:nvPr>
            <p:ph type="title"/>
          </p:nvPr>
        </p:nvSpPr>
        <p:spPr>
          <a:xfrm>
            <a:off x="472775" y="469561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0" i="1" u="sng">
                <a:solidFill>
                  <a:schemeClr val="hlink"/>
                </a:solidFill>
                <a:hlinkClick r:id="rId3"/>
              </a:rPr>
              <a:t>Познакомимся с курсом</a:t>
            </a:r>
            <a:endParaRPr sz="2500" b="0" i="1"/>
          </a:p>
        </p:txBody>
      </p:sp>
      <p:sp>
        <p:nvSpPr>
          <p:cNvPr id="520" name="Google Shape;520;p85"/>
          <p:cNvSpPr txBox="1"/>
          <p:nvPr/>
        </p:nvSpPr>
        <p:spPr>
          <a:xfrm>
            <a:off x="472775" y="4331350"/>
            <a:ext cx="7329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0000"/>
              </a:solidFill>
            </a:endParaRPr>
          </a:p>
        </p:txBody>
      </p:sp>
      <p:pic>
        <p:nvPicPr>
          <p:cNvPr id="521" name="Google Shape;521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75" y="1354747"/>
            <a:ext cx="5788500" cy="3377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8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Список материалов для изучения</a:t>
            </a:r>
            <a:endParaRPr/>
          </a:p>
        </p:txBody>
      </p:sp>
      <p:sp>
        <p:nvSpPr>
          <p:cNvPr id="527" name="Google Shape;527;p86"/>
          <p:cNvSpPr txBox="1">
            <a:spLocks noGrp="1"/>
          </p:cNvSpPr>
          <p:nvPr>
            <p:ph type="body" idx="4294967295"/>
          </p:nvPr>
        </p:nvSpPr>
        <p:spPr>
          <a:xfrm>
            <a:off x="500550" y="1197877"/>
            <a:ext cx="7742400" cy="3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Книга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Сайт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Мануал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Статья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Видео 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Приложение/Сервис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Пример кода/конфига и др. на github OTUS</a:t>
            </a:r>
            <a:endParaRPr/>
          </a:p>
          <a:p>
            <a:pPr marL="457200" lvl="0" indent="-3365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endParaRPr sz="1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7"/>
          <p:cNvSpPr/>
          <p:nvPr/>
        </p:nvSpPr>
        <p:spPr>
          <a:xfrm>
            <a:off x="5937325" y="1914675"/>
            <a:ext cx="2207400" cy="2220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3" name="Google Shape;533;p87"/>
          <p:cNvSpPr/>
          <p:nvPr/>
        </p:nvSpPr>
        <p:spPr>
          <a:xfrm>
            <a:off x="505225" y="1914675"/>
            <a:ext cx="2338500" cy="2220900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sng" strike="noStrike" cap="none">
              <a:solidFill>
                <a:srgbClr val="000000"/>
              </a:solidFill>
              <a:highlight>
                <a:srgbClr val="FF77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4" name="Google Shape;534;p87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540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200"/>
              <a:t>C# Developer. Professional</a:t>
            </a:r>
            <a:endParaRPr sz="3200"/>
          </a:p>
        </p:txBody>
      </p:sp>
      <p:sp>
        <p:nvSpPr>
          <p:cNvPr id="535" name="Google Shape;535;p87"/>
          <p:cNvSpPr txBox="1"/>
          <p:nvPr/>
        </p:nvSpPr>
        <p:spPr>
          <a:xfrm>
            <a:off x="610525" y="2972200"/>
            <a:ext cx="2127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27.09.2024</a:t>
            </a:r>
            <a:endParaRPr sz="34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6" name="Google Shape;536;p87"/>
          <p:cNvSpPr txBox="1"/>
          <p:nvPr/>
        </p:nvSpPr>
        <p:spPr>
          <a:xfrm>
            <a:off x="505275" y="2185725"/>
            <a:ext cx="2338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" sz="1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старт обучения</a:t>
            </a:r>
            <a:endParaRPr sz="13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7" name="Google Shape;537;p87"/>
          <p:cNvSpPr/>
          <p:nvPr/>
        </p:nvSpPr>
        <p:spPr>
          <a:xfrm>
            <a:off x="3193750" y="1914675"/>
            <a:ext cx="2338500" cy="2220900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sng" strike="noStrike" cap="none">
              <a:solidFill>
                <a:srgbClr val="000000"/>
              </a:solidFill>
              <a:highlight>
                <a:srgbClr val="FF77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8" name="Google Shape;538;p87"/>
          <p:cNvSpPr txBox="1"/>
          <p:nvPr/>
        </p:nvSpPr>
        <p:spPr>
          <a:xfrm>
            <a:off x="3326575" y="2972200"/>
            <a:ext cx="2127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lang="ru"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месяц</a:t>
            </a: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ев</a:t>
            </a:r>
            <a:endParaRPr sz="34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9" name="Google Shape;539;p87"/>
          <p:cNvSpPr txBox="1"/>
          <p:nvPr/>
        </p:nvSpPr>
        <p:spPr>
          <a:xfrm>
            <a:off x="3193750" y="2185725"/>
            <a:ext cx="2338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" sz="1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длительность</a:t>
            </a:r>
            <a:endParaRPr sz="13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40" name="Google Shape;54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3362" y="2037450"/>
            <a:ext cx="1975327" cy="197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Правила вебинара</a:t>
            </a:r>
            <a:endParaRPr b="1"/>
          </a:p>
        </p:txBody>
      </p:sp>
      <p:pic>
        <p:nvPicPr>
          <p:cNvPr id="164" name="Google Shape;16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4940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510213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5"/>
          <p:cNvSpPr txBox="1"/>
          <p:nvPr/>
        </p:nvSpPr>
        <p:spPr>
          <a:xfrm>
            <a:off x="1654525" y="14808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35"/>
          <p:cNvSpPr txBox="1"/>
          <p:nvPr/>
        </p:nvSpPr>
        <p:spPr>
          <a:xfrm>
            <a:off x="1654525" y="35178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2514043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5"/>
          <p:cNvSpPr txBox="1"/>
          <p:nvPr/>
        </p:nvSpPr>
        <p:spPr>
          <a:xfrm>
            <a:off x="1654525" y="2519056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Следующий открытый урок</a:t>
            </a:r>
            <a:endParaRPr/>
          </a:p>
        </p:txBody>
      </p:sp>
      <p:pic>
        <p:nvPicPr>
          <p:cNvPr id="546" name="Google Shape;546;p88"/>
          <p:cNvPicPr preferRelativeResize="0"/>
          <p:nvPr/>
        </p:nvPicPr>
        <p:blipFill rotWithShape="1">
          <a:blip r:embed="rId3">
            <a:alphaModFix/>
          </a:blip>
          <a:srcRect r="2419"/>
          <a:stretch/>
        </p:blipFill>
        <p:spPr>
          <a:xfrm>
            <a:off x="657425" y="1106075"/>
            <a:ext cx="5033700" cy="3528300"/>
          </a:xfrm>
          <a:prstGeom prst="roundRect">
            <a:avLst>
              <a:gd name="adj" fmla="val 9644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9"/>
          <p:cNvSpPr txBox="1">
            <a:spLocks noGrp="1"/>
          </p:cNvSpPr>
          <p:nvPr>
            <p:ph type="title"/>
          </p:nvPr>
        </p:nvSpPr>
        <p:spPr>
          <a:xfrm>
            <a:off x="934275" y="52635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0"/>
              <a:t>Заполните, пожалуйста,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u="sng"/>
              <a:t>опрос</a:t>
            </a:r>
            <a:r>
              <a:rPr lang="ru" sz="3500" b="0"/>
              <a:t> о занятии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"/>
              <a:t>Спасибо за внимание!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90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sp>
        <p:nvSpPr>
          <p:cNvPr id="557" name="Google Shape;557;p90"/>
          <p:cNvSpPr/>
          <p:nvPr/>
        </p:nvSpPr>
        <p:spPr>
          <a:xfrm>
            <a:off x="6202350" y="283500"/>
            <a:ext cx="2588100" cy="7095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3F3F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8000" tIns="126000" rIns="198000" bIns="12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иллюстрации. Они облегчают восприятие материала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8" name="Google Shape;558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877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87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9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787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9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787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90"/>
          <p:cNvSpPr txBox="1"/>
          <p:nvPr/>
        </p:nvSpPr>
        <p:spPr>
          <a:xfrm>
            <a:off x="544450" y="1126669"/>
            <a:ext cx="25881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Работа с данными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3" name="Google Shape;563;p9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27195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9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27195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9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27195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9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27195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9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661802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9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661802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90"/>
          <p:cNvSpPr txBox="1"/>
          <p:nvPr/>
        </p:nvSpPr>
        <p:spPr>
          <a:xfrm>
            <a:off x="4407075" y="1126669"/>
            <a:ext cx="15798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Интернет/Сети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0" name="Google Shape;570;p9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492602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9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492602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9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492602" y="1597218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9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492602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90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501920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90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501920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90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501920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9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653652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90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5365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90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65365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90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757112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90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75711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90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75711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90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2636536" y="3113081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90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2636525" y="3871294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90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6511266" y="3871050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90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5501738" y="3871050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90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7570929" y="3871050"/>
            <a:ext cx="621000" cy="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91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sp>
        <p:nvSpPr>
          <p:cNvPr id="593" name="Google Shape;593;p91"/>
          <p:cNvSpPr txBox="1"/>
          <p:nvPr/>
        </p:nvSpPr>
        <p:spPr>
          <a:xfrm>
            <a:off x="4407075" y="1174256"/>
            <a:ext cx="15798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Технологии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4" name="Google Shape;594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2602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2602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9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92602" y="1597218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9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92602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9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01920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9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501920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9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501920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9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501920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9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536527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9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53652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9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5365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9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5365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9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57112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9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5711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9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5711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91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571127" y="3871050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91"/>
          <p:cNvSpPr txBox="1"/>
          <p:nvPr/>
        </p:nvSpPr>
        <p:spPr>
          <a:xfrm>
            <a:off x="566025" y="1174256"/>
            <a:ext cx="25881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Компьютерные игры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1" name="Google Shape;611;p91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51552" y="311806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9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673527" y="1593974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91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51552" y="23515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91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584670" y="311806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91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606645" y="159397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91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584670" y="23515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91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651552" y="387102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91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2565052" y="159397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91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584677" y="3871038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91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2517809" y="235144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91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2517811" y="3117928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91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2517789" y="3880125"/>
            <a:ext cx="621000" cy="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92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pic>
        <p:nvPicPr>
          <p:cNvPr id="628" name="Google Shape;628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877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87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9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787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9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787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92"/>
          <p:cNvSpPr txBox="1"/>
          <p:nvPr/>
        </p:nvSpPr>
        <p:spPr>
          <a:xfrm>
            <a:off x="544450" y="1126669"/>
            <a:ext cx="15798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Люди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3" name="Google Shape;633;p9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27195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9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27195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9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27195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9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27195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9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661802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9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661802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9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463139" y="387075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9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457577" y="3112353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9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4633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9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457577" y="2340803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92"/>
          <p:cNvSpPr txBox="1"/>
          <p:nvPr/>
        </p:nvSpPr>
        <p:spPr>
          <a:xfrm>
            <a:off x="4463325" y="1126669"/>
            <a:ext cx="25881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Обучение, исследование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4" name="Google Shape;644;p92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495133" y="387075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92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492545" y="31025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92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495320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92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492545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92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5275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92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65275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92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6527530" y="3112950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92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6527146" y="3871022"/>
            <a:ext cx="621000" cy="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93"/>
          <p:cNvSpPr txBox="1">
            <a:spLocks noGrp="1"/>
          </p:cNvSpPr>
          <p:nvPr>
            <p:ph type="title"/>
          </p:nvPr>
        </p:nvSpPr>
        <p:spPr>
          <a:xfrm>
            <a:off x="538363" y="317250"/>
            <a:ext cx="85206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pic>
        <p:nvPicPr>
          <p:cNvPr id="657" name="Google Shape;657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4127" y="2942568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60564" y="29388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85039" y="294424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9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29608" y="2922603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9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3408" y="3660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9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84845" y="36703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9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360570" y="366293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9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409120" y="3673719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93"/>
          <p:cNvSpPr txBox="1">
            <a:spLocks noGrp="1"/>
          </p:cNvSpPr>
          <p:nvPr>
            <p:ph type="subTitle" idx="4294967295"/>
          </p:nvPr>
        </p:nvSpPr>
        <p:spPr>
          <a:xfrm>
            <a:off x="553488" y="1106306"/>
            <a:ext cx="27240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</a:rPr>
              <a:t>Коммуникации</a:t>
            </a:r>
            <a:endParaRPr sz="1500" b="1">
              <a:solidFill>
                <a:srgbClr val="013D85"/>
              </a:solidFill>
            </a:endParaRPr>
          </a:p>
        </p:txBody>
      </p:sp>
      <p:sp>
        <p:nvSpPr>
          <p:cNvPr id="666" name="Google Shape;666;p93"/>
          <p:cNvSpPr txBox="1">
            <a:spLocks noGrp="1"/>
          </p:cNvSpPr>
          <p:nvPr>
            <p:ph type="subTitle" idx="4294967295"/>
          </p:nvPr>
        </p:nvSpPr>
        <p:spPr>
          <a:xfrm>
            <a:off x="3352850" y="1061588"/>
            <a:ext cx="27240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</a:rPr>
              <a:t>Разное</a:t>
            </a:r>
            <a:endParaRPr sz="1500" b="1">
              <a:solidFill>
                <a:srgbClr val="013D85"/>
              </a:solidFill>
            </a:endParaRPr>
          </a:p>
        </p:txBody>
      </p:sp>
      <p:pic>
        <p:nvPicPr>
          <p:cNvPr id="667" name="Google Shape;667;p9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93527" y="29187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9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93527" y="1517156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9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93527" y="221794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9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93346" y="3662663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9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625859" y="151714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9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625846" y="2200734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93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625840" y="2918728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9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625842" y="3662794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93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384846" y="148969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93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3360584" y="1489688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93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460318" y="150694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93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5409135" y="148969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93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7511534" y="1506956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93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3360584" y="2226431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93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4384848" y="221779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93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5409121" y="2214769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93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6433407" y="2224753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93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7502542" y="2210363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93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7498659" y="2913769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93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7502550" y="3656344"/>
            <a:ext cx="621000" cy="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94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sp>
        <p:nvSpPr>
          <p:cNvPr id="692" name="Google Shape;692;p94"/>
          <p:cNvSpPr txBox="1"/>
          <p:nvPr/>
        </p:nvSpPr>
        <p:spPr>
          <a:xfrm>
            <a:off x="544450" y="1126669"/>
            <a:ext cx="19743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Флажки/Метки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3" name="Google Shape;693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552" y="2298000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41616" y="3764473"/>
            <a:ext cx="515282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9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8550" y="3182742"/>
            <a:ext cx="515281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9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8550" y="3764485"/>
            <a:ext cx="515283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9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01670" y="2298000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9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41632" y="3182738"/>
            <a:ext cx="515282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9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43164" y="3182742"/>
            <a:ext cx="515281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9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43164" y="3764485"/>
            <a:ext cx="515283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9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434802" y="2298000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9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434802" y="1597212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9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117788" y="3182742"/>
            <a:ext cx="515283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9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117788" y="3764485"/>
            <a:ext cx="515283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9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68545" y="1597218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9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367920" y="1597212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9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892401" y="3182742"/>
            <a:ext cx="515282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9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892401" y="3764485"/>
            <a:ext cx="515282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9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501670" y="1597218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9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301045" y="1597212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94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3667020" y="3182742"/>
            <a:ext cx="515282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94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3667020" y="3764485"/>
            <a:ext cx="515282" cy="515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5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Инструкции для работы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9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быстро заменить картинку</a:t>
            </a:r>
            <a:endParaRPr/>
          </a:p>
        </p:txBody>
      </p:sp>
      <p:sp>
        <p:nvSpPr>
          <p:cNvPr id="723" name="Google Shape;723;p96"/>
          <p:cNvSpPr txBox="1"/>
          <p:nvPr/>
        </p:nvSpPr>
        <p:spPr>
          <a:xfrm>
            <a:off x="5509200" y="1187525"/>
            <a:ext cx="3341700" cy="18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Кликните правой кнопкой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мыши на изображение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Перейдите в пункт «заменить изображение», далее выберите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нужный вариант загрузки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Двойным щелчком по картинке вы сможете настроить нужный размер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 положение изображения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4" name="Google Shape;724;p96"/>
          <p:cNvPicPr preferRelativeResize="0"/>
          <p:nvPr/>
        </p:nvPicPr>
        <p:blipFill rotWithShape="1">
          <a:blip r:embed="rId3">
            <a:alphaModFix/>
          </a:blip>
          <a:srcRect l="1603"/>
          <a:stretch/>
        </p:blipFill>
        <p:spPr>
          <a:xfrm>
            <a:off x="619700" y="1290525"/>
            <a:ext cx="4714251" cy="3432275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25" name="Google Shape;725;p96"/>
          <p:cNvPicPr preferRelativeResize="0"/>
          <p:nvPr/>
        </p:nvPicPr>
        <p:blipFill rotWithShape="1">
          <a:blip r:embed="rId4">
            <a:alphaModFix/>
          </a:blip>
          <a:srcRect r="6872"/>
          <a:stretch/>
        </p:blipFill>
        <p:spPr>
          <a:xfrm>
            <a:off x="5765891" y="3258848"/>
            <a:ext cx="2143109" cy="1463951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9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Шаблоны слайдов</a:t>
            </a:r>
            <a:endParaRPr/>
          </a:p>
        </p:txBody>
      </p:sp>
      <p:sp>
        <p:nvSpPr>
          <p:cNvPr id="731" name="Google Shape;731;p97"/>
          <p:cNvSpPr txBox="1"/>
          <p:nvPr/>
        </p:nvSpPr>
        <p:spPr>
          <a:xfrm>
            <a:off x="6408425" y="1316150"/>
            <a:ext cx="2415900" cy="14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Чтобы использовать готовые решения слайдов, нужно перейти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пункт меню «Слайд»,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далее в выпадающем списке найти подпункт «Выбрать макет». 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2" name="Google Shape;732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175" y="1316150"/>
            <a:ext cx="5582577" cy="3238749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75" name="Google Shape;175;p36"/>
          <p:cNvSpPr/>
          <p:nvPr/>
        </p:nvSpPr>
        <p:spPr>
          <a:xfrm>
            <a:off x="680150" y="1521150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Знакомство, об Отус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36"/>
          <p:cNvSpPr/>
          <p:nvPr/>
        </p:nvSpPr>
        <p:spPr>
          <a:xfrm>
            <a:off x="680150" y="2186734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Синтаксис делегатов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36"/>
          <p:cNvSpPr/>
          <p:nvPr/>
        </p:nvSpPr>
        <p:spPr>
          <a:xfrm>
            <a:off x="4641875" y="1521148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Варианты объявления событий(синтаксис)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36"/>
          <p:cNvSpPr/>
          <p:nvPr/>
        </p:nvSpPr>
        <p:spPr>
          <a:xfrm>
            <a:off x="680150" y="2852327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Арифметика делегатов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36"/>
          <p:cNvSpPr/>
          <p:nvPr/>
        </p:nvSpPr>
        <p:spPr>
          <a:xfrm>
            <a:off x="680150" y="3517925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Обобщенные делегаты: Action, Predicate, Func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36"/>
          <p:cNvSpPr/>
          <p:nvPr/>
        </p:nvSpPr>
        <p:spPr>
          <a:xfrm>
            <a:off x="4641869" y="218672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 Best Practice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36"/>
          <p:cNvSpPr/>
          <p:nvPr/>
        </p:nvSpPr>
        <p:spPr>
          <a:xfrm>
            <a:off x="4641869" y="2852300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7. Вопросы с собеседований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36"/>
          <p:cNvSpPr/>
          <p:nvPr/>
        </p:nvSpPr>
        <p:spPr>
          <a:xfrm>
            <a:off x="4641869" y="351787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8. Ответы на вопросы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7"/>
          <p:cNvSpPr txBox="1">
            <a:spLocks noGrp="1"/>
          </p:cNvSpPr>
          <p:nvPr>
            <p:ph type="body" idx="4294967295"/>
          </p:nvPr>
        </p:nvSpPr>
        <p:spPr>
          <a:xfrm>
            <a:off x="544150" y="1704250"/>
            <a:ext cx="7723800" cy="1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Ваш опыт работы в IT?</a:t>
            </a:r>
            <a:endParaRPr sz="1800">
              <a:solidFill>
                <a:srgbClr val="1E1F2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С какой основной целью вы записались на занятие?</a:t>
            </a:r>
            <a:endParaRPr sz="1800">
              <a:solidFill>
                <a:srgbClr val="1E1F2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</p:txBody>
      </p:sp>
      <p:sp>
        <p:nvSpPr>
          <p:cNvPr id="188" name="Google Shape;188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Расскажите о себе</a:t>
            </a:r>
            <a:endParaRPr/>
          </a:p>
        </p:txBody>
      </p:sp>
      <p:pic>
        <p:nvPicPr>
          <p:cNvPr id="189" name="Google Shape;18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827" y="341257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6852" y="3412581"/>
            <a:ext cx="620721" cy="620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8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О</a:t>
            </a:r>
            <a:r>
              <a:rPr lang="ru"/>
              <a:t>б ОТУС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9"/>
          <p:cNvSpPr txBox="1"/>
          <p:nvPr/>
        </p:nvSpPr>
        <p:spPr>
          <a:xfrm>
            <a:off x="500550" y="330725"/>
            <a:ext cx="85206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latin typeface="Roboto"/>
                <a:ea typeface="Roboto"/>
                <a:cs typeface="Roboto"/>
                <a:sym typeface="Roboto"/>
              </a:rPr>
              <a:t>OTUS</a:t>
            </a:r>
            <a:endParaRPr sz="3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39"/>
          <p:cNvSpPr txBox="1"/>
          <p:nvPr/>
        </p:nvSpPr>
        <p:spPr>
          <a:xfrm>
            <a:off x="1431175" y="1541700"/>
            <a:ext cx="4083900" cy="1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 создаём авторские онлайн-курсы для IT-специалистов разных уровней подготовки: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junior</a:t>
            </a: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до 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lead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39"/>
          <p:cNvSpPr txBox="1"/>
          <p:nvPr/>
        </p:nvSpPr>
        <p:spPr>
          <a:xfrm>
            <a:off x="1446075" y="3267400"/>
            <a:ext cx="66324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 OTUS есть 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образовательная лицензия</a:t>
            </a: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поэтому вы сможете получить удостоверение о повышении квалификации или диплом о профессиональной переподготовке, а также сделать налоговый вычет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3" name="Google Shape;20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981" y="1591225"/>
            <a:ext cx="701976" cy="70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9"/>
          <p:cNvPicPr preferRelativeResize="0"/>
          <p:nvPr/>
        </p:nvPicPr>
        <p:blipFill rotWithShape="1">
          <a:blip r:embed="rId4">
            <a:alphaModFix/>
          </a:blip>
          <a:srcRect l="1114" r="1124"/>
          <a:stretch/>
        </p:blipFill>
        <p:spPr>
          <a:xfrm>
            <a:off x="6031050" y="0"/>
            <a:ext cx="3112951" cy="261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1976" y="3337537"/>
            <a:ext cx="704825" cy="70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1315</TotalTime>
  <Words>1744</Words>
  <Application>Microsoft Office PowerPoint</Application>
  <PresentationFormat>Экран (16:9)</PresentationFormat>
  <Paragraphs>297</Paragraphs>
  <Slides>59</Slides>
  <Notes>59</Notes>
  <HiddenSlides>16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59</vt:i4>
      </vt:variant>
    </vt:vector>
  </HeadingPairs>
  <TitlesOfParts>
    <vt:vector size="69" baseType="lpstr">
      <vt:lpstr>Cascadia Mono</vt:lpstr>
      <vt:lpstr>Arial</vt:lpstr>
      <vt:lpstr>Times New Roman</vt:lpstr>
      <vt:lpstr>Courier New</vt:lpstr>
      <vt:lpstr>Roboto</vt:lpstr>
      <vt:lpstr>Avenir</vt:lpstr>
      <vt:lpstr>Roboto Black</vt:lpstr>
      <vt:lpstr>Calibri</vt:lpstr>
      <vt:lpstr>Светлая тема</vt:lpstr>
      <vt:lpstr>Светлая тема</vt:lpstr>
      <vt:lpstr>Linq запросы</vt:lpstr>
      <vt:lpstr>Презентация PowerPoint</vt:lpstr>
      <vt:lpstr>Делегаты и их применение в .NET </vt:lpstr>
      <vt:lpstr>Linq-запросы </vt:lpstr>
      <vt:lpstr>Правила вебинара</vt:lpstr>
      <vt:lpstr>Маршрут вебинара</vt:lpstr>
      <vt:lpstr>Расскажите о себе</vt:lpstr>
      <vt:lpstr>Об ОТУС</vt:lpstr>
      <vt:lpstr>Презентация PowerPoint</vt:lpstr>
      <vt:lpstr>Презентация PowerPoint</vt:lpstr>
      <vt:lpstr>Презентация PowerPoint</vt:lpstr>
      <vt:lpstr>Linq (общие сведения)</vt:lpstr>
      <vt:lpstr>Цели вебинара</vt:lpstr>
      <vt:lpstr>Что такое linq</vt:lpstr>
      <vt:lpstr>Что такое linq</vt:lpstr>
      <vt:lpstr>Из чего состоит linq-запрос</vt:lpstr>
      <vt:lpstr>Отложенное и немедленное выполнение</vt:lpstr>
      <vt:lpstr>Провайдеры данных linq-запросов</vt:lpstr>
      <vt:lpstr>Провайдеры данных, доступные в linq</vt:lpstr>
      <vt:lpstr>Варианты синтаксиса</vt:lpstr>
      <vt:lpstr>Варианты написания запросов</vt:lpstr>
      <vt:lpstr>Декларативный синтаксис</vt:lpstr>
      <vt:lpstr>Fluent-синтаксис</vt:lpstr>
      <vt:lpstr>Плюсы и минусы различных подходов</vt:lpstr>
      <vt:lpstr>Плюсы и минусы различных подходов</vt:lpstr>
      <vt:lpstr>Категории запросов</vt:lpstr>
      <vt:lpstr>Категории запросов</vt:lpstr>
      <vt:lpstr>Декларативный синтаксис</vt:lpstr>
      <vt:lpstr>Ключевые слова</vt:lpstr>
      <vt:lpstr>Правила описания запроса</vt:lpstr>
      <vt:lpstr>Пример запроса</vt:lpstr>
      <vt:lpstr>Метод-синтаксис</vt:lpstr>
      <vt:lpstr>Методы расширения IEnumerable&lt;T&gt;</vt:lpstr>
      <vt:lpstr>Методы расширения IEnumerable&lt;T&gt;</vt:lpstr>
      <vt:lpstr>Best practice</vt:lpstr>
      <vt:lpstr>Best practice по работе с Event</vt:lpstr>
      <vt:lpstr>Вопросы с собеседований</vt:lpstr>
      <vt:lpstr>Best practice по работе с Event</vt:lpstr>
      <vt:lpstr>Практика</vt:lpstr>
      <vt:lpstr>Решение задач</vt:lpstr>
      <vt:lpstr>Рефлексия</vt:lpstr>
      <vt:lpstr>Отправьте цифры, какие из целей достигнуты</vt:lpstr>
      <vt:lpstr>Вопросы?</vt:lpstr>
      <vt:lpstr>Мы ещё не закончили,  но уже можно заполнить  опрос о занятии    </vt:lpstr>
      <vt:lpstr>Процесс обучения в Отус и знакомство с курсом</vt:lpstr>
      <vt:lpstr>Презентация PowerPoint</vt:lpstr>
      <vt:lpstr>Познакомимся с курсом</vt:lpstr>
      <vt:lpstr>Список материалов для изучения</vt:lpstr>
      <vt:lpstr>C# Developer. Professional</vt:lpstr>
      <vt:lpstr>Следующий открытый урок</vt:lpstr>
      <vt:lpstr>Заполните, пожалуйста, опрос о занятии      Спасибо за внимание!</vt:lpstr>
      <vt:lpstr>Слайд с иллюстрациями</vt:lpstr>
      <vt:lpstr>Слайд с иллюстрациями</vt:lpstr>
      <vt:lpstr>Слайд с иллюстрациями</vt:lpstr>
      <vt:lpstr>Слайд с иллюстрациями</vt:lpstr>
      <vt:lpstr>Слайд с иллюстрациями</vt:lpstr>
      <vt:lpstr>Инструкции для работы с презентацией</vt:lpstr>
      <vt:lpstr>Как быстро заменить картинку</vt:lpstr>
      <vt:lpstr>Шаблоны слайдов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Linq-запросы</dc:title>
  <cp:lastModifiedBy>Нилов Павел Геннадьевич</cp:lastModifiedBy>
  <cp:revision>92</cp:revision>
  <dcterms:modified xsi:type="dcterms:W3CDTF">2024-09-26T15:36:32Z</dcterms:modified>
</cp:coreProperties>
</file>